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</p:sldMasterIdLst>
  <p:notesMasterIdLst>
    <p:notesMasterId r:id="rId13"/>
  </p:notesMasterIdLst>
  <p:handoutMasterIdLst>
    <p:handoutMasterId r:id="rId21"/>
  </p:handoutMasterIdLst>
  <p:sldIdLst>
    <p:sldId id="1333" r:id="rId5"/>
    <p:sldId id="1538" r:id="rId6"/>
    <p:sldId id="1537" r:id="rId7"/>
    <p:sldId id="1431" r:id="rId8"/>
    <p:sldId id="1545" r:id="rId9"/>
    <p:sldId id="1375" r:id="rId10"/>
    <p:sldId id="1376" r:id="rId11"/>
    <p:sldId id="1511" r:id="rId12"/>
    <p:sldId id="1406" r:id="rId14"/>
    <p:sldId id="1542" r:id="rId15"/>
    <p:sldId id="1543" r:id="rId16"/>
    <p:sldId id="1539" r:id="rId17"/>
    <p:sldId id="1544" r:id="rId18"/>
    <p:sldId id="1546" r:id="rId19"/>
    <p:sldId id="1339" r:id="rId20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嘉贝" initials="嘉贝" lastIdx="1" clrIdx="0"/>
  <p:cmAuthor id="2" name="作者" initials="A" lastIdx="0" clrIdx="1"/>
  <p:cmAuthor id="3" name="xcy" initials="x" lastIdx="1" clrIdx="0"/>
  <p:cmAuthor id="4" name="Williams" initials="W" lastIdx="1" clrIdx="0"/>
  <p:cmAuthor id="0" name="未知用户6" initials="未知用户6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FFFFFF"/>
    <a:srgbClr val="133261"/>
    <a:srgbClr val="9A2A26"/>
    <a:srgbClr val="DF474C"/>
    <a:srgbClr val="FC2921"/>
    <a:srgbClr val="00AAEF"/>
    <a:srgbClr val="3CB035"/>
    <a:srgbClr val="15A4FF"/>
    <a:srgbClr val="9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434" autoAdjust="0"/>
  </p:normalViewPr>
  <p:slideViewPr>
    <p:cSldViewPr snapToGrid="0">
      <p:cViewPr varScale="1">
        <p:scale>
          <a:sx n="95" d="100"/>
          <a:sy n="95" d="100"/>
        </p:scale>
        <p:origin x="456" y="90"/>
      </p:cViewPr>
      <p:guideLst>
        <p:guide orient="horz" pos="2118"/>
        <p:guide pos="3861"/>
        <p:guide pos="528"/>
        <p:guide pos="7152"/>
        <p:guide orient="horz" pos="1506"/>
        <p:guide pos="2978"/>
        <p:guide pos="5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5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056440" y="2279271"/>
            <a:ext cx="7031121" cy="54676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457200" y="1183004"/>
            <a:ext cx="8229600" cy="339471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4447352" y="4200257"/>
            <a:ext cx="129776" cy="30279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</p:spPr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</p:spPr>
        <p:txBody>
          <a:bodyPr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9144000" cy="742167"/>
          </a:xfrm>
          <a:prstGeom prst="rect">
            <a:avLst/>
          </a:prstGeom>
          <a:solidFill>
            <a:srgbClr val="28496E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矩形 15"/>
          <p:cNvSpPr/>
          <p:nvPr userDrawn="1"/>
        </p:nvSpPr>
        <p:spPr>
          <a:xfrm>
            <a:off x="8556879" y="659722"/>
            <a:ext cx="216308" cy="158390"/>
          </a:xfrm>
          <a:prstGeom prst="rect">
            <a:avLst/>
          </a:prstGeom>
          <a:solidFill>
            <a:srgbClr val="FB8005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7" name="矩形 16"/>
          <p:cNvSpPr/>
          <p:nvPr userDrawn="1"/>
        </p:nvSpPr>
        <p:spPr>
          <a:xfrm>
            <a:off x="8393313" y="926006"/>
            <a:ext cx="110935" cy="81231"/>
          </a:xfrm>
          <a:prstGeom prst="rect">
            <a:avLst/>
          </a:prstGeom>
          <a:solidFill>
            <a:srgbClr val="FB8005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8" y="447991"/>
            <a:ext cx="1649734" cy="506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8" y="447991"/>
            <a:ext cx="1649734" cy="506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332423"/>
            <a:ext cx="8139178" cy="3314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157.xml"/><Relationship Id="rId34" Type="http://schemas.openxmlformats.org/officeDocument/2006/relationships/tags" Target="../tags/tag156.xml"/><Relationship Id="rId33" Type="http://schemas.openxmlformats.org/officeDocument/2006/relationships/tags" Target="../tags/tag155.xml"/><Relationship Id="rId32" Type="http://schemas.openxmlformats.org/officeDocument/2006/relationships/tags" Target="../tags/tag154.xml"/><Relationship Id="rId31" Type="http://schemas.openxmlformats.org/officeDocument/2006/relationships/tags" Target="../tags/tag153.xml"/><Relationship Id="rId30" Type="http://schemas.openxmlformats.org/officeDocument/2006/relationships/tags" Target="../tags/tag152.xml"/><Relationship Id="rId3" Type="http://schemas.openxmlformats.org/officeDocument/2006/relationships/tags" Target="../tags/tag125.xml"/><Relationship Id="rId29" Type="http://schemas.openxmlformats.org/officeDocument/2006/relationships/tags" Target="../tags/tag151.xml"/><Relationship Id="rId28" Type="http://schemas.openxmlformats.org/officeDocument/2006/relationships/tags" Target="../tags/tag150.xml"/><Relationship Id="rId27" Type="http://schemas.openxmlformats.org/officeDocument/2006/relationships/tags" Target="../tags/tag149.xml"/><Relationship Id="rId26" Type="http://schemas.openxmlformats.org/officeDocument/2006/relationships/tags" Target="../tags/tag148.xml"/><Relationship Id="rId25" Type="http://schemas.openxmlformats.org/officeDocument/2006/relationships/tags" Target="../tags/tag147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tags" Target="../tags/tag124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3085" y="2013585"/>
            <a:ext cx="8354695" cy="772160"/>
          </a:xfrm>
        </p:spPr>
        <p:txBody>
          <a:bodyPr/>
          <a:lstStyle/>
          <a:p>
            <a:r>
              <a:rPr lang="zh-CN" altLang="en-US" sz="5400" spc="6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数字中台赋能新零售</a:t>
            </a:r>
            <a:endParaRPr lang="zh-CN" altLang="en-US" sz="5400" spc="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3712210" y="3163570"/>
            <a:ext cx="1718945" cy="2965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利楚商服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曹鑫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7385" y="3232785"/>
            <a:ext cx="1322705" cy="2273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自有品牌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0" y="0"/>
            <a:ext cx="184680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自有品牌定制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节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7385" y="1827530"/>
            <a:ext cx="1405255" cy="1405255"/>
          </a:xfrm>
          <a:prstGeom prst="rect">
            <a:avLst/>
          </a:prstGeom>
        </p:spPr>
      </p:pic>
      <p:sp>
        <p:nvSpPr>
          <p:cNvPr id="4" name="object 6"/>
          <p:cNvSpPr txBox="1"/>
          <p:nvPr/>
        </p:nvSpPr>
        <p:spPr>
          <a:xfrm>
            <a:off x="5069205" y="896620"/>
            <a:ext cx="2404110" cy="343852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后台管理系统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商户服务公众号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管理小程序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端收银台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门店</a:t>
            </a: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ios/Android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全系列支付软件产品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蜻蜓</a:t>
            </a: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青蛙刷脸系统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自助大屏系统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支付后广告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2940000">
            <a:off x="-685165" y="111760"/>
            <a:ext cx="5296535" cy="4561205"/>
          </a:xfrm>
          <a:prstGeom prst="arc">
            <a:avLst>
              <a:gd name="adj1" fmla="val 16200000"/>
              <a:gd name="adj2" fmla="val 304293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0" y="0"/>
            <a:ext cx="184680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利润模式重构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354" y="1154207"/>
            <a:ext cx="5029200" cy="1828800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99354" y="1154208"/>
            <a:ext cx="2282456" cy="1828800"/>
          </a:xfrm>
          <a:prstGeom prst="rect">
            <a:avLst/>
          </a:prstGeom>
          <a:solidFill>
            <a:srgbClr val="28496E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424585" y="1760951"/>
            <a:ext cx="2032000" cy="6153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p>
            <a:pPr algn="ctr"/>
            <a:r>
              <a:rPr lang="zh-CN" sz="2000" b="1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信息部由行政部转</a:t>
            </a:r>
            <a:endParaRPr lang="zh-CN" sz="20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sz="2000" b="1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化为利润贡献部门</a:t>
            </a:r>
            <a:endParaRPr lang="zh-CN" sz="20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ectangle 27"/>
          <p:cNvSpPr/>
          <p:nvPr/>
        </p:nvSpPr>
        <p:spPr>
          <a:xfrm>
            <a:off x="6129311" y="1973807"/>
            <a:ext cx="2204699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利润分析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、支付本身利润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、硬件节省成本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、银行、银联、支付宝微信补贴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、门店数字化经营利润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5</a:t>
            </a: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、统一营销业绩提升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……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29017" y="2489353"/>
            <a:ext cx="4932368" cy="1706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defTabSz="1218565">
              <a:lnSpc>
                <a:spcPct val="150000"/>
              </a:lnSpc>
              <a:spcAft>
                <a:spcPts val="600"/>
              </a:spcAft>
              <a:defRPr/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8565">
              <a:lnSpc>
                <a:spcPct val="150000"/>
              </a:lnSpc>
              <a:spcAft>
                <a:spcPts val="600"/>
              </a:spcAft>
              <a:defRPr/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8565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自赚服务商费率差，将支付从支出项，转化为利润产出项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8565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例：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蜜雪冰城，自建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雪王收款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，利润率万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，每天交易额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2000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万左右，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信息部由原来行政部门，转化为公司利润贡献部门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018665"/>
            <a:ext cx="7367905" cy="772160"/>
          </a:xfrm>
        </p:spPr>
        <p:txBody>
          <a:bodyPr/>
          <a:lstStyle/>
          <a:p>
            <a:r>
              <a:rPr lang="zh-CN" altLang="zh-CN" sz="3600" dirty="0">
                <a:solidFill>
                  <a:schemeClr val="bg1"/>
                </a:solidFill>
                <a:sym typeface="+mn-ea"/>
              </a:rPr>
              <a:t>我们的愿景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全力以赴助力山西零售企业数字化升级</a:t>
            </a:r>
            <a:endParaRPr lang="zh-CN" altLang="en-US" sz="20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0" y="0"/>
            <a:ext cx="184680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我们愿意支持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581400" y="1312545"/>
            <a:ext cx="4424045" cy="33997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成立项目组为山西省规模以上连锁零售品牌提供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支付中台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营销中台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品牌定制服务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免费为山西省广大个体商户提供数字化营销产品（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Iot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、分期、电子发票、商户社保代缴、扫码点餐等）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免费为山西省零售商户提供微信、支付宝、银联营销活动（银行满减、微信智慧经营、支付宝发券等）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Char char="l"/>
            </a:pP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2535" y="2102485"/>
            <a:ext cx="1374140" cy="137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0" y="0"/>
            <a:ext cx="144462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我们的愿景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object 6"/>
          <p:cNvSpPr txBox="1"/>
          <p:nvPr/>
        </p:nvSpPr>
        <p:spPr>
          <a:xfrm>
            <a:off x="2266315" y="1794510"/>
            <a:ext cx="5178425" cy="17354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indent="0">
              <a:lnSpc>
                <a:spcPct val="2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日前帮助山西省</a:t>
            </a:r>
            <a:r>
              <a:rPr lang="en-US" altLang="zh-CN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个零售商户实现数字化经营转型升级！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武汉利楚商务服务有限公司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官方网址：http://www.lcsw.cn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-26</a:t>
            </a: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2229" y="2236276"/>
            <a:ext cx="2375404" cy="1340899"/>
            <a:chOff x="5595148" y="2325338"/>
            <a:chExt cx="2375404" cy="1340899"/>
          </a:xfrm>
        </p:grpSpPr>
        <p:sp>
          <p:nvSpPr>
            <p:cNvPr id="10" name="文本框 9"/>
            <p:cNvSpPr txBox="1"/>
            <p:nvPr/>
          </p:nvSpPr>
          <p:spPr>
            <a:xfrm>
              <a:off x="7095127" y="3452147"/>
              <a:ext cx="858660" cy="21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扫呗</a:t>
              </a:r>
              <a:r>
                <a:rPr lang="en-US" altLang="zh-CN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APP</a:t>
              </a:r>
              <a:endPara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7" name="图片 6" descr="商户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595148" y="2325338"/>
              <a:ext cx="1129150" cy="109546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798668" y="3446200"/>
              <a:ext cx="1092297" cy="20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扫呗商户服务</a:t>
              </a:r>
              <a:endPara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147" y="2338845"/>
              <a:ext cx="1092405" cy="109325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018665"/>
            <a:ext cx="7345680" cy="772160"/>
          </a:xfrm>
        </p:spPr>
        <p:txBody>
          <a:bodyPr/>
          <a:lstStyle/>
          <a:p>
            <a:r>
              <a:rPr lang="zh-CN" altLang="zh-CN" sz="3600" dirty="0">
                <a:solidFill>
                  <a:schemeClr val="bg1"/>
                </a:solidFill>
                <a:sym typeface="+mn-ea"/>
              </a:rPr>
              <a:t>传统零售企业数字中台实施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zh-CN" sz="2000" dirty="0">
                <a:solidFill>
                  <a:schemeClr val="bg1"/>
                </a:solidFill>
                <a:sym typeface="+mn-ea"/>
              </a:rPr>
              <a:t>必要性</a:t>
            </a:r>
            <a:endParaRPr lang="zh-CN" altLang="en-US" sz="20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0714150122"/>
          <p:cNvPicPr>
            <a:picLocks noChangeAspect="1"/>
          </p:cNvPicPr>
          <p:nvPr/>
        </p:nvPicPr>
        <p:blipFill>
          <a:blip r:embed="rId1"/>
          <a:srcRect t="10738" b="9143"/>
          <a:stretch>
            <a:fillRect/>
          </a:stretch>
        </p:blipFill>
        <p:spPr>
          <a:xfrm>
            <a:off x="470535" y="864235"/>
            <a:ext cx="8115300" cy="38093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0" y="0"/>
            <a:ext cx="3195955" cy="368300"/>
          </a:xfrm>
          <a:prstGeom prst="rect">
            <a:avLst/>
          </a:prstGeom>
          <a:solidFill>
            <a:srgbClr val="01ABEE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传统零售企业系统架构的痛点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任意多边形 4"/>
          <p:cNvSpPr>
            <a:spLocks noChangeAspect="1" noChangeArrowheads="1"/>
          </p:cNvSpPr>
          <p:nvPr/>
        </p:nvSpPr>
        <p:spPr bwMode="auto">
          <a:xfrm>
            <a:off x="2677716" y="3490913"/>
            <a:ext cx="937022" cy="1496616"/>
          </a:xfrm>
          <a:custGeom>
            <a:avLst/>
            <a:gdLst>
              <a:gd name="T0" fmla="*/ 311665 w 1482739"/>
              <a:gd name="T1" fmla="*/ 0 h 2368485"/>
              <a:gd name="T2" fmla="*/ 747411 w 1482739"/>
              <a:gd name="T3" fmla="*/ 345036 h 2368485"/>
              <a:gd name="T4" fmla="*/ 700003 w 1482739"/>
              <a:gd name="T5" fmla="*/ 413840 h 2368485"/>
              <a:gd name="T6" fmla="*/ 556512 w 1482739"/>
              <a:gd name="T7" fmla="*/ 915816 h 2368485"/>
              <a:gd name="T8" fmla="*/ 575806 w 1482739"/>
              <a:gd name="T9" fmla="*/ 1107127 h 2368485"/>
              <a:gd name="T10" fmla="*/ 597998 w 1482739"/>
              <a:gd name="T11" fmla="*/ 1193396 h 2368485"/>
              <a:gd name="T12" fmla="*/ 26655 w 1482739"/>
              <a:gd name="T13" fmla="*/ 1193396 h 2368485"/>
              <a:gd name="T14" fmla="*/ 7776 w 1482739"/>
              <a:gd name="T15" fmla="*/ 1069750 h 2368485"/>
              <a:gd name="T16" fmla="*/ 0 w 1482739"/>
              <a:gd name="T17" fmla="*/ 915816 h 2368485"/>
              <a:gd name="T18" fmla="*/ 242205 w 1482739"/>
              <a:gd name="T19" fmla="*/ 96721 h 2368485"/>
              <a:gd name="T20" fmla="*/ 311665 w 1482739"/>
              <a:gd name="T21" fmla="*/ 0 h 23684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82739" h="2368485">
                <a:moveTo>
                  <a:pt x="618292" y="0"/>
                </a:moveTo>
                <a:lnTo>
                  <a:pt x="1482739" y="684778"/>
                </a:lnTo>
                <a:lnTo>
                  <a:pt x="1388693" y="821331"/>
                </a:lnTo>
                <a:cubicBezTo>
                  <a:pt x="1208281" y="1110339"/>
                  <a:pt x="1104029" y="1451787"/>
                  <a:pt x="1104029" y="1817583"/>
                </a:cubicBezTo>
                <a:cubicBezTo>
                  <a:pt x="1104029" y="1947644"/>
                  <a:pt x="1117209" y="2074627"/>
                  <a:pt x="1142305" y="2197269"/>
                </a:cubicBezTo>
                <a:lnTo>
                  <a:pt x="1186329" y="2368485"/>
                </a:lnTo>
                <a:lnTo>
                  <a:pt x="52879" y="2368485"/>
                </a:lnTo>
                <a:lnTo>
                  <a:pt x="15427" y="2123089"/>
                </a:lnTo>
                <a:cubicBezTo>
                  <a:pt x="5226" y="2022641"/>
                  <a:pt x="0" y="1920723"/>
                  <a:pt x="0" y="1817583"/>
                </a:cubicBezTo>
                <a:cubicBezTo>
                  <a:pt x="0" y="1218087"/>
                  <a:pt x="176550" y="659826"/>
                  <a:pt x="480494" y="191958"/>
                </a:cubicBezTo>
                <a:lnTo>
                  <a:pt x="6182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2" name="任意多边形 5"/>
          <p:cNvSpPr>
            <a:spLocks noChangeAspect="1" noChangeArrowheads="1"/>
          </p:cNvSpPr>
          <p:nvPr/>
        </p:nvSpPr>
        <p:spPr bwMode="auto">
          <a:xfrm>
            <a:off x="3117056" y="2752725"/>
            <a:ext cx="1409700" cy="1110854"/>
          </a:xfrm>
          <a:custGeom>
            <a:avLst/>
            <a:gdLst>
              <a:gd name="T0" fmla="*/ 1125883 w 2229750"/>
              <a:gd name="T1" fmla="*/ 0 h 1759042"/>
              <a:gd name="T2" fmla="*/ 1125883 w 2229750"/>
              <a:gd name="T3" fmla="*/ 555748 h 1759042"/>
              <a:gd name="T4" fmla="*/ 1060196 w 2229750"/>
              <a:gd name="T5" fmla="*/ 559049 h 1759042"/>
              <a:gd name="T6" fmla="*/ 453301 w 2229750"/>
              <a:gd name="T7" fmla="*/ 864420 h 1759042"/>
              <a:gd name="T8" fmla="*/ 436800 w 2229750"/>
              <a:gd name="T9" fmla="*/ 884206 h 1759042"/>
              <a:gd name="T10" fmla="*/ 0 w 2229750"/>
              <a:gd name="T11" fmla="*/ 539750 h 1759042"/>
              <a:gd name="T12" fmla="*/ 65323 w 2229750"/>
              <a:gd name="T13" fmla="*/ 464901 h 1759042"/>
              <a:gd name="T14" fmla="*/ 1079821 w 2229750"/>
              <a:gd name="T15" fmla="*/ 1160 h 1759042"/>
              <a:gd name="T16" fmla="*/ 1125883 w 2229750"/>
              <a:gd name="T17" fmla="*/ 0 h 17590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29750" h="1759042">
                <a:moveTo>
                  <a:pt x="2229750" y="0"/>
                </a:moveTo>
                <a:lnTo>
                  <a:pt x="2229750" y="1105606"/>
                </a:lnTo>
                <a:lnTo>
                  <a:pt x="2099663" y="1112175"/>
                </a:lnTo>
                <a:cubicBezTo>
                  <a:pt x="1624662" y="1160414"/>
                  <a:pt x="1201825" y="1385111"/>
                  <a:pt x="897739" y="1719680"/>
                </a:cubicBezTo>
                <a:lnTo>
                  <a:pt x="865058" y="1759042"/>
                </a:lnTo>
                <a:lnTo>
                  <a:pt x="0" y="1073780"/>
                </a:lnTo>
                <a:lnTo>
                  <a:pt x="129369" y="924877"/>
                </a:lnTo>
                <a:cubicBezTo>
                  <a:pt x="640582" y="388685"/>
                  <a:pt x="1349142" y="42321"/>
                  <a:pt x="2138526" y="2307"/>
                </a:cubicBezTo>
                <a:lnTo>
                  <a:pt x="222975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3" name="任意多边形 6"/>
          <p:cNvSpPr>
            <a:spLocks noChangeAspect="1" noChangeArrowheads="1"/>
          </p:cNvSpPr>
          <p:nvPr/>
        </p:nvSpPr>
        <p:spPr bwMode="auto">
          <a:xfrm>
            <a:off x="5517356" y="3489722"/>
            <a:ext cx="937022" cy="1497806"/>
          </a:xfrm>
          <a:custGeom>
            <a:avLst/>
            <a:gdLst>
              <a:gd name="T0" fmla="*/ 434703 w 1483619"/>
              <a:gd name="T1" fmla="*/ 0 h 2369744"/>
              <a:gd name="T2" fmla="*/ 504452 w 1483619"/>
              <a:gd name="T3" fmla="*/ 97458 h 2369744"/>
              <a:gd name="T4" fmla="*/ 746083 w 1483619"/>
              <a:gd name="T5" fmla="*/ 917417 h 2369744"/>
              <a:gd name="T6" fmla="*/ 738326 w 1483619"/>
              <a:gd name="T7" fmla="*/ 1071513 h 2369744"/>
              <a:gd name="T8" fmla="*/ 719491 w 1483619"/>
              <a:gd name="T9" fmla="*/ 1195289 h 2369744"/>
              <a:gd name="T10" fmla="*/ 149501 w 1483619"/>
              <a:gd name="T11" fmla="*/ 1195289 h 2369744"/>
              <a:gd name="T12" fmla="*/ 171640 w 1483619"/>
              <a:gd name="T13" fmla="*/ 1108930 h 2369744"/>
              <a:gd name="T14" fmla="*/ 190888 w 1483619"/>
              <a:gd name="T15" fmla="*/ 917417 h 2369744"/>
              <a:gd name="T16" fmla="*/ 47737 w 1483619"/>
              <a:gd name="T17" fmla="*/ 414911 h 2369744"/>
              <a:gd name="T18" fmla="*/ 0 w 1483619"/>
              <a:gd name="T19" fmla="*/ 345390 h 2369744"/>
              <a:gd name="T20" fmla="*/ 434703 w 1483619"/>
              <a:gd name="T21" fmla="*/ 0 h 2369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83619" h="2369744">
                <a:moveTo>
                  <a:pt x="864424" y="0"/>
                </a:moveTo>
                <a:lnTo>
                  <a:pt x="1003126" y="193217"/>
                </a:lnTo>
                <a:cubicBezTo>
                  <a:pt x="1307069" y="661085"/>
                  <a:pt x="1483619" y="1219346"/>
                  <a:pt x="1483619" y="1818842"/>
                </a:cubicBezTo>
                <a:cubicBezTo>
                  <a:pt x="1483619" y="1921982"/>
                  <a:pt x="1478393" y="2023900"/>
                  <a:pt x="1468192" y="2124348"/>
                </a:cubicBezTo>
                <a:lnTo>
                  <a:pt x="1430740" y="2369744"/>
                </a:lnTo>
                <a:lnTo>
                  <a:pt x="297290" y="2369744"/>
                </a:lnTo>
                <a:lnTo>
                  <a:pt x="341315" y="2198528"/>
                </a:lnTo>
                <a:cubicBezTo>
                  <a:pt x="366411" y="2075886"/>
                  <a:pt x="379590" y="1948903"/>
                  <a:pt x="379590" y="1818842"/>
                </a:cubicBezTo>
                <a:cubicBezTo>
                  <a:pt x="379590" y="1453046"/>
                  <a:pt x="275339" y="1111598"/>
                  <a:pt x="94927" y="822590"/>
                </a:cubicBezTo>
                <a:lnTo>
                  <a:pt x="0" y="684759"/>
                </a:lnTo>
                <a:lnTo>
                  <a:pt x="864424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4" name="任意多边形 7"/>
          <p:cNvSpPr>
            <a:spLocks noChangeAspect="1" noChangeArrowheads="1"/>
          </p:cNvSpPr>
          <p:nvPr/>
        </p:nvSpPr>
        <p:spPr bwMode="auto">
          <a:xfrm>
            <a:off x="4604147" y="2752725"/>
            <a:ext cx="1409700" cy="1110854"/>
          </a:xfrm>
          <a:custGeom>
            <a:avLst/>
            <a:gdLst>
              <a:gd name="T0" fmla="*/ 0 w 2231226"/>
              <a:gd name="T1" fmla="*/ 0 h 1757913"/>
              <a:gd name="T2" fmla="*/ 47195 w 2231226"/>
              <a:gd name="T3" fmla="*/ 1195 h 1757913"/>
              <a:gd name="T4" fmla="*/ 1059012 w 2231226"/>
              <a:gd name="T5" fmla="*/ 466129 h 1757913"/>
              <a:gd name="T6" fmla="*/ 1123650 w 2231226"/>
              <a:gd name="T7" fmla="*/ 540580 h 1757913"/>
              <a:gd name="T8" fmla="*/ 688018 w 2231226"/>
              <a:gd name="T9" fmla="*/ 885911 h 1757913"/>
              <a:gd name="T10" fmla="*/ 672060 w 2231226"/>
              <a:gd name="T11" fmla="*/ 866675 h 1757913"/>
              <a:gd name="T12" fmla="*/ 66767 w 2231226"/>
              <a:gd name="T13" fmla="*/ 560519 h 1757913"/>
              <a:gd name="T14" fmla="*/ 0 w 2231226"/>
              <a:gd name="T15" fmla="*/ 557145 h 1757913"/>
              <a:gd name="T16" fmla="*/ 0 w 2231226"/>
              <a:gd name="T17" fmla="*/ 0 h 17579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1226" h="1757913">
                <a:moveTo>
                  <a:pt x="0" y="0"/>
                </a:moveTo>
                <a:lnTo>
                  <a:pt x="93716" y="2370"/>
                </a:lnTo>
                <a:cubicBezTo>
                  <a:pt x="883101" y="42384"/>
                  <a:pt x="1591661" y="388748"/>
                  <a:pt x="2102874" y="924940"/>
                </a:cubicBezTo>
                <a:lnTo>
                  <a:pt x="2231226" y="1072673"/>
                </a:lnTo>
                <a:lnTo>
                  <a:pt x="1366195" y="1757913"/>
                </a:lnTo>
                <a:lnTo>
                  <a:pt x="1334504" y="1719743"/>
                </a:lnTo>
                <a:cubicBezTo>
                  <a:pt x="1030417" y="1385174"/>
                  <a:pt x="607581" y="1160477"/>
                  <a:pt x="132579" y="1112238"/>
                </a:cubicBezTo>
                <a:lnTo>
                  <a:pt x="0" y="1105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5" name="任意多边形 8"/>
          <p:cNvSpPr>
            <a:spLocks noChangeAspect="1"/>
          </p:cNvSpPr>
          <p:nvPr/>
        </p:nvSpPr>
        <p:spPr bwMode="auto">
          <a:xfrm>
            <a:off x="3492104" y="3609975"/>
            <a:ext cx="2171700" cy="1383506"/>
          </a:xfrm>
          <a:custGeom>
            <a:avLst/>
            <a:gdLst>
              <a:gd name="T0" fmla="*/ 723453 w 4113070"/>
              <a:gd name="T1" fmla="*/ 0 h 2620420"/>
              <a:gd name="T2" fmla="*/ 1446905 w 4113070"/>
              <a:gd name="T3" fmla="*/ 723758 h 2620420"/>
              <a:gd name="T4" fmla="*/ 1432208 w 4113070"/>
              <a:gd name="T5" fmla="*/ 869621 h 2620420"/>
              <a:gd name="T6" fmla="*/ 1418692 w 4113070"/>
              <a:gd name="T7" fmla="*/ 922207 h 2620420"/>
              <a:gd name="T8" fmla="*/ 28213 w 4113070"/>
              <a:gd name="T9" fmla="*/ 922207 h 2620420"/>
              <a:gd name="T10" fmla="*/ 14699 w 4113070"/>
              <a:gd name="T11" fmla="*/ 869621 h 2620420"/>
              <a:gd name="T12" fmla="*/ 0 w 4113070"/>
              <a:gd name="T13" fmla="*/ 723758 h 2620420"/>
              <a:gd name="T14" fmla="*/ 723453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tx2">
                  <a:lumMod val="75000"/>
                  <a:alpha val="47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6" name="任意多边形 9"/>
          <p:cNvSpPr>
            <a:spLocks noChangeAspect="1"/>
          </p:cNvSpPr>
          <p:nvPr/>
        </p:nvSpPr>
        <p:spPr bwMode="auto">
          <a:xfrm rot="1320000">
            <a:off x="4727020" y="3757851"/>
            <a:ext cx="188119" cy="1104900"/>
          </a:xfrm>
          <a:custGeom>
            <a:avLst/>
            <a:gdLst>
              <a:gd name="T0" fmla="*/ 58187 w 324000"/>
              <a:gd name="T1" fmla="*/ 0 h 2776241"/>
              <a:gd name="T2" fmla="*/ 116372 w 324000"/>
              <a:gd name="T3" fmla="*/ 442537 h 2776241"/>
              <a:gd name="T4" fmla="*/ 116250 w 324000"/>
              <a:gd name="T5" fmla="*/ 442537 h 2776241"/>
              <a:gd name="T6" fmla="*/ 116372 w 324000"/>
              <a:gd name="T7" fmla="*/ 442819 h 2776241"/>
              <a:gd name="T8" fmla="*/ 58187 w 324000"/>
              <a:gd name="T9" fmla="*/ 470260 h 2776241"/>
              <a:gd name="T10" fmla="*/ 0 w 324000"/>
              <a:gd name="T11" fmla="*/ 442819 h 2776241"/>
              <a:gd name="T12" fmla="*/ 122 w 324000"/>
              <a:gd name="T13" fmla="*/ 442537 h 2776241"/>
              <a:gd name="T14" fmla="*/ 0 w 324000"/>
              <a:gd name="T15" fmla="*/ 442537 h 2776241"/>
              <a:gd name="T16" fmla="*/ 58187 w 324000"/>
              <a:gd name="T17" fmla="*/ 0 h 27762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297" name="文本框 10"/>
          <p:cNvSpPr>
            <a:spLocks noChangeArrowheads="1"/>
          </p:cNvSpPr>
          <p:nvPr/>
        </p:nvSpPr>
        <p:spPr bwMode="auto">
          <a:xfrm rot="17153917">
            <a:off x="2663786" y="4059436"/>
            <a:ext cx="86868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数据</a:t>
            </a:r>
            <a:endParaRPr lang="zh-CN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2298" name="文本框 11"/>
          <p:cNvSpPr>
            <a:spLocks noChangeArrowheads="1"/>
          </p:cNvSpPr>
          <p:nvPr/>
        </p:nvSpPr>
        <p:spPr bwMode="auto">
          <a:xfrm rot="20043528">
            <a:off x="3486150" y="3012043"/>
            <a:ext cx="86868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流量</a:t>
            </a:r>
            <a:endParaRPr lang="zh-CN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2299" name="文本框 12"/>
          <p:cNvSpPr>
            <a:spLocks noChangeArrowheads="1"/>
          </p:cNvSpPr>
          <p:nvPr/>
        </p:nvSpPr>
        <p:spPr bwMode="auto">
          <a:xfrm rot="1503105">
            <a:off x="4831080" y="2994660"/>
            <a:ext cx="86868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资源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 rot="4650998">
            <a:off x="5523667" y="4088963"/>
            <a:ext cx="121158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信息化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grpSp>
        <p:nvGrpSpPr>
          <p:cNvPr id="12301" name="组合 17"/>
          <p:cNvGrpSpPr/>
          <p:nvPr/>
        </p:nvGrpSpPr>
        <p:grpSpPr bwMode="auto">
          <a:xfrm>
            <a:off x="1872615" y="3239929"/>
            <a:ext cx="428625" cy="450056"/>
            <a:chOff x="0" y="0"/>
            <a:chExt cx="444697" cy="466185"/>
          </a:xfrm>
        </p:grpSpPr>
        <p:sp>
          <p:nvSpPr>
            <p:cNvPr id="12330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2147483646 h 40"/>
                <a:gd name="T12" fmla="*/ 2147483646 w 40"/>
                <a:gd name="T13" fmla="*/ 2147483646 h 40"/>
                <a:gd name="T14" fmla="*/ 2147483646 w 40"/>
                <a:gd name="T15" fmla="*/ 214748364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1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2147483646 w 159"/>
                <a:gd name="T1" fmla="*/ 2147483646 h 159"/>
                <a:gd name="T2" fmla="*/ 2147483646 w 159"/>
                <a:gd name="T3" fmla="*/ 2147483646 h 159"/>
                <a:gd name="T4" fmla="*/ 2147483646 w 159"/>
                <a:gd name="T5" fmla="*/ 2147483646 h 159"/>
                <a:gd name="T6" fmla="*/ 2147483646 w 159"/>
                <a:gd name="T7" fmla="*/ 2147483646 h 159"/>
                <a:gd name="T8" fmla="*/ 2147483646 w 159"/>
                <a:gd name="T9" fmla="*/ 2147483646 h 159"/>
                <a:gd name="T10" fmla="*/ 2147483646 w 159"/>
                <a:gd name="T11" fmla="*/ 2147483646 h 159"/>
                <a:gd name="T12" fmla="*/ 2147483646 w 159"/>
                <a:gd name="T13" fmla="*/ 2147483646 h 159"/>
                <a:gd name="T14" fmla="*/ 2147483646 w 159"/>
                <a:gd name="T15" fmla="*/ 0 h 159"/>
                <a:gd name="T16" fmla="*/ 0 w 159"/>
                <a:gd name="T17" fmla="*/ 2147483646 h 159"/>
                <a:gd name="T18" fmla="*/ 2147483646 w 159"/>
                <a:gd name="T19" fmla="*/ 2147483646 h 159"/>
                <a:gd name="T20" fmla="*/ 2147483646 w 159"/>
                <a:gd name="T21" fmla="*/ 2147483646 h 159"/>
                <a:gd name="T22" fmla="*/ 2147483646 w 159"/>
                <a:gd name="T23" fmla="*/ 2147483646 h 159"/>
                <a:gd name="T24" fmla="*/ 2147483646 w 159"/>
                <a:gd name="T25" fmla="*/ 2147483646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2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2147483646 w 71"/>
                <a:gd name="T1" fmla="*/ 2147483646 h 73"/>
                <a:gd name="T2" fmla="*/ 2147483646 w 71"/>
                <a:gd name="T3" fmla="*/ 0 h 73"/>
                <a:gd name="T4" fmla="*/ 2147483646 w 71"/>
                <a:gd name="T5" fmla="*/ 2147483646 h 73"/>
                <a:gd name="T6" fmla="*/ 0 w 71"/>
                <a:gd name="T7" fmla="*/ 2147483646 h 73"/>
                <a:gd name="T8" fmla="*/ 2147483646 w 71"/>
                <a:gd name="T9" fmla="*/ 2147483646 h 73"/>
                <a:gd name="T10" fmla="*/ 2147483646 w 71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3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2147483646 w 154"/>
                <a:gd name="T1" fmla="*/ 0 h 163"/>
                <a:gd name="T2" fmla="*/ 0 w 154"/>
                <a:gd name="T3" fmla="*/ 2147483646 h 163"/>
                <a:gd name="T4" fmla="*/ 2147483646 w 154"/>
                <a:gd name="T5" fmla="*/ 2147483646 h 163"/>
                <a:gd name="T6" fmla="*/ 2147483646 w 154"/>
                <a:gd name="T7" fmla="*/ 2147483646 h 163"/>
                <a:gd name="T8" fmla="*/ 2147483646 w 154"/>
                <a:gd name="T9" fmla="*/ 2147483646 h 163"/>
                <a:gd name="T10" fmla="*/ 2147483646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4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2147483646 w 61"/>
                <a:gd name="T1" fmla="*/ 2147483646 h 64"/>
                <a:gd name="T2" fmla="*/ 2147483646 w 61"/>
                <a:gd name="T3" fmla="*/ 2147483646 h 64"/>
                <a:gd name="T4" fmla="*/ 0 w 61"/>
                <a:gd name="T5" fmla="*/ 0 h 64"/>
                <a:gd name="T6" fmla="*/ 0 w 61"/>
                <a:gd name="T7" fmla="*/ 2147483646 h 64"/>
                <a:gd name="T8" fmla="*/ 2147483646 w 61"/>
                <a:gd name="T9" fmla="*/ 2147483646 h 64"/>
                <a:gd name="T10" fmla="*/ 2147483646 w 61"/>
                <a:gd name="T11" fmla="*/ 2147483646 h 64"/>
                <a:gd name="T12" fmla="*/ 2147483646 w 61"/>
                <a:gd name="T13" fmla="*/ 2147483646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5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2147483646 w 64"/>
                <a:gd name="T1" fmla="*/ 2147483646 h 66"/>
                <a:gd name="T2" fmla="*/ 2147483646 w 64"/>
                <a:gd name="T3" fmla="*/ 2147483646 h 66"/>
                <a:gd name="T4" fmla="*/ 2147483646 w 64"/>
                <a:gd name="T5" fmla="*/ 0 h 66"/>
                <a:gd name="T6" fmla="*/ 0 w 64"/>
                <a:gd name="T7" fmla="*/ 2147483646 h 66"/>
                <a:gd name="T8" fmla="*/ 2147483646 w 64"/>
                <a:gd name="T9" fmla="*/ 2147483646 h 66"/>
                <a:gd name="T10" fmla="*/ 2147483646 w 64"/>
                <a:gd name="T11" fmla="*/ 2147483646 h 66"/>
                <a:gd name="T12" fmla="*/ 2147483646 w 64"/>
                <a:gd name="T13" fmla="*/ 214748364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6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147483646 w 100"/>
                <a:gd name="T1" fmla="*/ 0 h 99"/>
                <a:gd name="T2" fmla="*/ 0 w 100"/>
                <a:gd name="T3" fmla="*/ 2147483646 h 99"/>
                <a:gd name="T4" fmla="*/ 2147483646 w 100"/>
                <a:gd name="T5" fmla="*/ 2147483646 h 99"/>
                <a:gd name="T6" fmla="*/ 2147483646 w 100"/>
                <a:gd name="T7" fmla="*/ 2147483646 h 99"/>
                <a:gd name="T8" fmla="*/ 2147483646 w 100"/>
                <a:gd name="T9" fmla="*/ 2147483646 h 99"/>
                <a:gd name="T10" fmla="*/ 2147483646 w 100"/>
                <a:gd name="T11" fmla="*/ 2147483646 h 99"/>
                <a:gd name="T12" fmla="*/ 2147483646 w 100"/>
                <a:gd name="T13" fmla="*/ 2147483646 h 99"/>
                <a:gd name="T14" fmla="*/ 2147483646 w 100"/>
                <a:gd name="T15" fmla="*/ 2147483646 h 99"/>
                <a:gd name="T16" fmla="*/ 2147483646 w 100"/>
                <a:gd name="T17" fmla="*/ 2147483646 h 99"/>
                <a:gd name="T18" fmla="*/ 2147483646 w 100"/>
                <a:gd name="T19" fmla="*/ 2147483646 h 99"/>
                <a:gd name="T20" fmla="*/ 2147483646 w 100"/>
                <a:gd name="T21" fmla="*/ 2147483646 h 99"/>
                <a:gd name="T22" fmla="*/ 2147483646 w 100"/>
                <a:gd name="T23" fmla="*/ 2147483646 h 99"/>
                <a:gd name="T24" fmla="*/ 2147483646 w 100"/>
                <a:gd name="T25" fmla="*/ 2147483646 h 99"/>
                <a:gd name="T26" fmla="*/ 2147483646 w 100"/>
                <a:gd name="T27" fmla="*/ 2147483646 h 99"/>
                <a:gd name="T28" fmla="*/ 2147483646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37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2147483646 w 62"/>
                <a:gd name="T1" fmla="*/ 2147483646 h 64"/>
                <a:gd name="T2" fmla="*/ 2147483646 w 62"/>
                <a:gd name="T3" fmla="*/ 2147483646 h 64"/>
                <a:gd name="T4" fmla="*/ 2147483646 w 62"/>
                <a:gd name="T5" fmla="*/ 2147483646 h 64"/>
                <a:gd name="T6" fmla="*/ 0 w 62"/>
                <a:gd name="T7" fmla="*/ 0 h 64"/>
                <a:gd name="T8" fmla="*/ 0 w 62"/>
                <a:gd name="T9" fmla="*/ 2147483646 h 64"/>
                <a:gd name="T10" fmla="*/ 2147483646 w 62"/>
                <a:gd name="T11" fmla="*/ 2147483646 h 64"/>
                <a:gd name="T12" fmla="*/ 2147483646 w 62"/>
                <a:gd name="T13" fmla="*/ 2147483646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2302" name="组合 26"/>
          <p:cNvGrpSpPr/>
          <p:nvPr/>
        </p:nvGrpSpPr>
        <p:grpSpPr bwMode="auto">
          <a:xfrm>
            <a:off x="3474006" y="1201460"/>
            <a:ext cx="339328" cy="381000"/>
            <a:chOff x="0" y="0"/>
            <a:chExt cx="402656" cy="450303"/>
          </a:xfrm>
        </p:grpSpPr>
        <p:sp>
          <p:nvSpPr>
            <p:cNvPr id="1232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2303" name="组合 32"/>
          <p:cNvGrpSpPr/>
          <p:nvPr/>
        </p:nvGrpSpPr>
        <p:grpSpPr bwMode="auto">
          <a:xfrm>
            <a:off x="6830378" y="3361373"/>
            <a:ext cx="323850" cy="320279"/>
            <a:chOff x="0" y="0"/>
            <a:chExt cx="453105" cy="448433"/>
          </a:xfrm>
        </p:grpSpPr>
        <p:sp>
          <p:nvSpPr>
            <p:cNvPr id="12323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2304" name="组合 35"/>
          <p:cNvGrpSpPr/>
          <p:nvPr/>
        </p:nvGrpSpPr>
        <p:grpSpPr bwMode="auto">
          <a:xfrm>
            <a:off x="5355908" y="1210390"/>
            <a:ext cx="338138" cy="363140"/>
            <a:chOff x="0" y="0"/>
            <a:chExt cx="466184" cy="501686"/>
          </a:xfrm>
        </p:grpSpPr>
        <p:sp>
          <p:nvSpPr>
            <p:cNvPr id="12318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19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endParaRPr lang="zh-CN" altLang="zh-CN" sz="135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20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1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2322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2" name="Text Placeholder 2"/>
          <p:cNvSpPr txBox="1"/>
          <p:nvPr/>
        </p:nvSpPr>
        <p:spPr>
          <a:xfrm>
            <a:off x="6830378" y="4265295"/>
            <a:ext cx="1347311" cy="288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需：</a:t>
            </a:r>
            <a:r>
              <a:rPr 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完善组织信息化，将信息部变为盈利部门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Shape 555"/>
          <p:cNvSpPr/>
          <p:nvPr/>
        </p:nvSpPr>
        <p:spPr>
          <a:xfrm>
            <a:off x="6837363" y="3863340"/>
            <a:ext cx="1747838" cy="33194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200"/>
              <a:t>信息化投入巨大</a:t>
            </a:r>
            <a:endParaRPr lang="zh-CN" sz="1200"/>
          </a:p>
        </p:txBody>
      </p:sp>
      <p:sp>
        <p:nvSpPr>
          <p:cNvPr id="6" name="Text Placeholder 2"/>
          <p:cNvSpPr txBox="1"/>
          <p:nvPr/>
        </p:nvSpPr>
        <p:spPr>
          <a:xfrm>
            <a:off x="5936456" y="1711643"/>
            <a:ext cx="1747361" cy="4924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需：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统一对接银行、微信、支付宝、云闪付等资源平台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" name="Shape 555"/>
          <p:cNvSpPr/>
          <p:nvPr/>
        </p:nvSpPr>
        <p:spPr>
          <a:xfrm>
            <a:off x="5935980" y="1260158"/>
            <a:ext cx="1747838" cy="33194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200"/>
              <a:t>上游活动对接困难</a:t>
            </a:r>
            <a:endParaRPr lang="zh-CN" sz="1200"/>
          </a:p>
        </p:txBody>
      </p:sp>
      <p:sp>
        <p:nvSpPr>
          <p:cNvPr id="15" name="Text Placeholder 2"/>
          <p:cNvSpPr txBox="1"/>
          <p:nvPr/>
        </p:nvSpPr>
        <p:spPr>
          <a:xfrm>
            <a:off x="1453991" y="1624489"/>
            <a:ext cx="1672114" cy="7677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需：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支付打通营销侧，拓展自有流量，将会员、发券等分散流量统一平台掌控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6" name="Shape 555"/>
          <p:cNvSpPr/>
          <p:nvPr/>
        </p:nvSpPr>
        <p:spPr>
          <a:xfrm>
            <a:off x="1416050" y="1241108"/>
            <a:ext cx="1747838" cy="33194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200"/>
              <a:t>无法打通营销侧</a:t>
            </a:r>
            <a:endParaRPr lang="zh-CN" sz="1200"/>
          </a:p>
        </p:txBody>
      </p:sp>
      <p:sp>
        <p:nvSpPr>
          <p:cNvPr id="17" name="Shape 555"/>
          <p:cNvSpPr/>
          <p:nvPr/>
        </p:nvSpPr>
        <p:spPr>
          <a:xfrm>
            <a:off x="186055" y="3737610"/>
            <a:ext cx="2485390" cy="33210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200"/>
              <a:t>信息孤岛，数据</a:t>
            </a:r>
            <a:r>
              <a:rPr lang="zh-CN" sz="1200"/>
              <a:t>分散，管理困难</a:t>
            </a:r>
            <a:endParaRPr lang="zh-CN" sz="1200"/>
          </a:p>
        </p:txBody>
      </p:sp>
      <p:sp>
        <p:nvSpPr>
          <p:cNvPr id="18" name="Text Placeholder 2"/>
          <p:cNvSpPr txBox="1"/>
          <p:nvPr/>
        </p:nvSpPr>
        <p:spPr>
          <a:xfrm>
            <a:off x="575310" y="4245769"/>
            <a:ext cx="2028825" cy="288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需：</a:t>
            </a:r>
            <a:r>
              <a:rPr 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精准了解旗下商户经营数据</a:t>
            </a:r>
            <a:endParaRPr 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开展门店数字化经营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0" y="0"/>
            <a:ext cx="3681730" cy="368300"/>
          </a:xfrm>
          <a:prstGeom prst="rect">
            <a:avLst/>
          </a:prstGeom>
          <a:solidFill>
            <a:srgbClr val="01ABEE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零售企业数字化升级中的需求分析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微信图片_20210714160845.png微信图片_20210714160845"/>
          <p:cNvPicPr>
            <a:picLocks noChangeAspect="1"/>
          </p:cNvPicPr>
          <p:nvPr/>
        </p:nvPicPr>
        <p:blipFill>
          <a:blip r:embed="rId1"/>
          <a:srcRect t="10592" b="9319"/>
          <a:stretch>
            <a:fillRect/>
          </a:stretch>
        </p:blipFill>
        <p:spPr>
          <a:xfrm>
            <a:off x="520700" y="1121410"/>
            <a:ext cx="8114665" cy="353377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0" y="0"/>
            <a:ext cx="5057775" cy="368300"/>
          </a:xfrm>
          <a:prstGeom prst="rect">
            <a:avLst/>
          </a:prstGeom>
          <a:solidFill>
            <a:srgbClr val="01ABEE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数字中台使零售企业内外部数据实现打通与流转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7110" y="2018665"/>
            <a:ext cx="7489825" cy="772160"/>
          </a:xfrm>
        </p:spPr>
        <p:txBody>
          <a:bodyPr/>
          <a:lstStyle/>
          <a:p>
            <a:r>
              <a:rPr lang="zh-CN" altLang="zh-CN" sz="3600" dirty="0">
                <a:solidFill>
                  <a:schemeClr val="bg1"/>
                </a:solidFill>
                <a:sym typeface="+mn-ea"/>
              </a:rPr>
              <a:t>利楚在商户数字化升级中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zh-CN" sz="2000" dirty="0">
                <a:solidFill>
                  <a:schemeClr val="bg1"/>
                </a:solidFill>
                <a:sym typeface="+mn-ea"/>
              </a:rPr>
              <a:t>做了哪些尝试</a:t>
            </a:r>
            <a:endParaRPr lang="zh-CN" altLang="en-US" sz="20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7200000">
            <a:off x="2849503" y="2421967"/>
            <a:ext cx="1144444" cy="995467"/>
          </a:xfrm>
          <a:custGeom>
            <a:avLst/>
            <a:gdLst>
              <a:gd name="connsiteX0" fmla="*/ 0 w 1417814"/>
              <a:gd name="connsiteY0" fmla="*/ 1233252 h 1233252"/>
              <a:gd name="connsiteX1" fmla="*/ 0 w 1417814"/>
              <a:gd name="connsiteY1" fmla="*/ 403900 h 1233252"/>
              <a:gd name="connsiteX2" fmla="*/ 43721 w 1417814"/>
              <a:gd name="connsiteY2" fmla="*/ 400629 h 1233252"/>
              <a:gd name="connsiteX3" fmla="*/ 396086 w 1417814"/>
              <a:gd name="connsiteY3" fmla="*/ 282141 h 1233252"/>
              <a:gd name="connsiteX4" fmla="*/ 674881 w 1417814"/>
              <a:gd name="connsiteY4" fmla="*/ 36228 h 1233252"/>
              <a:gd name="connsiteX5" fmla="*/ 699574 w 1417814"/>
              <a:gd name="connsiteY5" fmla="*/ 0 h 1233252"/>
              <a:gd name="connsiteX6" fmla="*/ 1417814 w 1417814"/>
              <a:gd name="connsiteY6" fmla="*/ 414676 h 1233252"/>
              <a:gd name="connsiteX7" fmla="*/ 1335325 w 1417814"/>
              <a:gd name="connsiteY7" fmla="*/ 535697 h 1233252"/>
              <a:gd name="connsiteX8" fmla="*/ 810000 w 1417814"/>
              <a:gd name="connsiteY8" fmla="*/ 999063 h 1233252"/>
              <a:gd name="connsiteX9" fmla="*/ 146050 w 1417814"/>
              <a:gd name="connsiteY9" fmla="*/ 1222325 h 1233252"/>
              <a:gd name="connsiteX10" fmla="*/ 0 w 1417814"/>
              <a:gd name="connsiteY10" fmla="*/ 1233252 h 123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814" h="1233252">
                <a:moveTo>
                  <a:pt x="0" y="1233252"/>
                </a:moveTo>
                <a:lnTo>
                  <a:pt x="0" y="403900"/>
                </a:lnTo>
                <a:lnTo>
                  <a:pt x="43721" y="400629"/>
                </a:lnTo>
                <a:cubicBezTo>
                  <a:pt x="164404" y="385654"/>
                  <a:pt x="284144" y="346771"/>
                  <a:pt x="396086" y="282141"/>
                </a:cubicBezTo>
                <a:cubicBezTo>
                  <a:pt x="508027" y="217512"/>
                  <a:pt x="601571" y="133256"/>
                  <a:pt x="674881" y="36228"/>
                </a:cubicBezTo>
                <a:lnTo>
                  <a:pt x="699574" y="0"/>
                </a:lnTo>
                <a:lnTo>
                  <a:pt x="1417814" y="414676"/>
                </a:lnTo>
                <a:lnTo>
                  <a:pt x="1335325" y="535697"/>
                </a:lnTo>
                <a:cubicBezTo>
                  <a:pt x="1197188" y="718523"/>
                  <a:pt x="1020927" y="877284"/>
                  <a:pt x="810000" y="999063"/>
                </a:cubicBezTo>
                <a:cubicBezTo>
                  <a:pt x="599073" y="1120841"/>
                  <a:pt x="373450" y="1194108"/>
                  <a:pt x="146050" y="1222325"/>
                </a:cubicBezTo>
                <a:lnTo>
                  <a:pt x="0" y="1233252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2"/>
            </p:custDataLst>
          </p:nvPr>
        </p:nvSpPr>
        <p:spPr>
          <a:xfrm rot="7200000">
            <a:off x="5080982" y="2257306"/>
            <a:ext cx="1144444" cy="995466"/>
          </a:xfrm>
          <a:custGeom>
            <a:avLst/>
            <a:gdLst>
              <a:gd name="connsiteX0" fmla="*/ 0 w 1417814"/>
              <a:gd name="connsiteY0" fmla="*/ 818576 h 1233251"/>
              <a:gd name="connsiteX1" fmla="*/ 82489 w 1417814"/>
              <a:gd name="connsiteY1" fmla="*/ 697556 h 1233251"/>
              <a:gd name="connsiteX2" fmla="*/ 607814 w 1417814"/>
              <a:gd name="connsiteY2" fmla="*/ 234190 h 1233251"/>
              <a:gd name="connsiteX3" fmla="*/ 1271763 w 1417814"/>
              <a:gd name="connsiteY3" fmla="*/ 10928 h 1233251"/>
              <a:gd name="connsiteX4" fmla="*/ 1417814 w 1417814"/>
              <a:gd name="connsiteY4" fmla="*/ 0 h 1233251"/>
              <a:gd name="connsiteX5" fmla="*/ 1417814 w 1417814"/>
              <a:gd name="connsiteY5" fmla="*/ 829350 h 1233251"/>
              <a:gd name="connsiteX6" fmla="*/ 1374094 w 1417814"/>
              <a:gd name="connsiteY6" fmla="*/ 832621 h 1233251"/>
              <a:gd name="connsiteX7" fmla="*/ 1021729 w 1417814"/>
              <a:gd name="connsiteY7" fmla="*/ 951109 h 1233251"/>
              <a:gd name="connsiteX8" fmla="*/ 742932 w 1417814"/>
              <a:gd name="connsiteY8" fmla="*/ 1197022 h 1233251"/>
              <a:gd name="connsiteX9" fmla="*/ 718238 w 1417814"/>
              <a:gd name="connsiteY9" fmla="*/ 1233251 h 1233251"/>
              <a:gd name="connsiteX10" fmla="*/ 0 w 1417814"/>
              <a:gd name="connsiteY10" fmla="*/ 818576 h 123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814" h="1233251">
                <a:moveTo>
                  <a:pt x="0" y="818576"/>
                </a:moveTo>
                <a:lnTo>
                  <a:pt x="82489" y="697556"/>
                </a:lnTo>
                <a:cubicBezTo>
                  <a:pt x="220625" y="514731"/>
                  <a:pt x="396888" y="355968"/>
                  <a:pt x="607814" y="234190"/>
                </a:cubicBezTo>
                <a:cubicBezTo>
                  <a:pt x="818741" y="112411"/>
                  <a:pt x="1044364" y="39144"/>
                  <a:pt x="1271763" y="10928"/>
                </a:cubicBezTo>
                <a:lnTo>
                  <a:pt x="1417814" y="0"/>
                </a:lnTo>
                <a:lnTo>
                  <a:pt x="1417814" y="829350"/>
                </a:lnTo>
                <a:lnTo>
                  <a:pt x="1374094" y="832621"/>
                </a:lnTo>
                <a:cubicBezTo>
                  <a:pt x="1253410" y="847596"/>
                  <a:pt x="1133670" y="886479"/>
                  <a:pt x="1021729" y="951109"/>
                </a:cubicBezTo>
                <a:cubicBezTo>
                  <a:pt x="909788" y="1015738"/>
                  <a:pt x="816243" y="1099995"/>
                  <a:pt x="742932" y="1197022"/>
                </a:cubicBezTo>
                <a:lnTo>
                  <a:pt x="718238" y="1233251"/>
                </a:lnTo>
                <a:lnTo>
                  <a:pt x="0" y="81857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3"/>
            </p:custDataLst>
          </p:nvPr>
        </p:nvSpPr>
        <p:spPr>
          <a:xfrm rot="10800000">
            <a:off x="4595582" y="1415806"/>
            <a:ext cx="1143869" cy="993390"/>
          </a:xfrm>
          <a:custGeom>
            <a:avLst/>
            <a:gdLst>
              <a:gd name="connsiteX0" fmla="*/ 1417102 w 1417102"/>
              <a:gd name="connsiteY0" fmla="*/ 1230679 h 1230679"/>
              <a:gd name="connsiteX1" fmla="*/ 1264433 w 1417102"/>
              <a:gd name="connsiteY1" fmla="*/ 1221049 h 1230679"/>
              <a:gd name="connsiteX2" fmla="*/ 26365 w 1417102"/>
              <a:gd name="connsiteY2" fmla="*/ 457490 h 1230679"/>
              <a:gd name="connsiteX3" fmla="*/ 0 w 1417102"/>
              <a:gd name="connsiteY3" fmla="*/ 414093 h 1230679"/>
              <a:gd name="connsiteX4" fmla="*/ 717230 w 1417102"/>
              <a:gd name="connsiteY4" fmla="*/ 0 h 1230679"/>
              <a:gd name="connsiteX5" fmla="*/ 827127 w 1417102"/>
              <a:gd name="connsiteY5" fmla="*/ 133193 h 1230679"/>
              <a:gd name="connsiteX6" fmla="*/ 1393382 w 1417102"/>
              <a:gd name="connsiteY6" fmla="*/ 402559 h 1230679"/>
              <a:gd name="connsiteX7" fmla="*/ 1417102 w 1417102"/>
              <a:gd name="connsiteY7" fmla="*/ 403757 h 1230679"/>
              <a:gd name="connsiteX8" fmla="*/ 1417102 w 1417102"/>
              <a:gd name="connsiteY8" fmla="*/ 1230679 h 12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102" h="1230679">
                <a:moveTo>
                  <a:pt x="1417102" y="1230679"/>
                </a:moveTo>
                <a:lnTo>
                  <a:pt x="1264433" y="1221049"/>
                </a:lnTo>
                <a:cubicBezTo>
                  <a:pt x="749432" y="1155584"/>
                  <a:pt x="303742" y="868064"/>
                  <a:pt x="26365" y="457490"/>
                </a:cubicBezTo>
                <a:lnTo>
                  <a:pt x="0" y="414093"/>
                </a:lnTo>
                <a:lnTo>
                  <a:pt x="717230" y="0"/>
                </a:lnTo>
                <a:lnTo>
                  <a:pt x="827127" y="133193"/>
                </a:lnTo>
                <a:cubicBezTo>
                  <a:pt x="975364" y="281431"/>
                  <a:pt x="1173083" y="380186"/>
                  <a:pt x="1393382" y="402559"/>
                </a:cubicBezTo>
                <a:lnTo>
                  <a:pt x="1417102" y="403757"/>
                </a:lnTo>
                <a:lnTo>
                  <a:pt x="1417102" y="1230679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4"/>
            </p:custDataLst>
          </p:nvPr>
        </p:nvSpPr>
        <p:spPr>
          <a:xfrm rot="10800000">
            <a:off x="3335480" y="1415806"/>
            <a:ext cx="1143868" cy="993392"/>
          </a:xfrm>
          <a:custGeom>
            <a:avLst/>
            <a:gdLst>
              <a:gd name="connsiteX0" fmla="*/ 0 w 1417101"/>
              <a:gd name="connsiteY0" fmla="*/ 1230681 h 1230681"/>
              <a:gd name="connsiteX1" fmla="*/ 0 w 1417101"/>
              <a:gd name="connsiteY1" fmla="*/ 403760 h 1230681"/>
              <a:gd name="connsiteX2" fmla="*/ 23716 w 1417101"/>
              <a:gd name="connsiteY2" fmla="*/ 402562 h 1230681"/>
              <a:gd name="connsiteX3" fmla="*/ 589972 w 1417101"/>
              <a:gd name="connsiteY3" fmla="*/ 133197 h 1230681"/>
              <a:gd name="connsiteX4" fmla="*/ 699870 w 1417101"/>
              <a:gd name="connsiteY4" fmla="*/ 0 h 1230681"/>
              <a:gd name="connsiteX5" fmla="*/ 1417101 w 1417101"/>
              <a:gd name="connsiteY5" fmla="*/ 414094 h 1230681"/>
              <a:gd name="connsiteX6" fmla="*/ 1390736 w 1417101"/>
              <a:gd name="connsiteY6" fmla="*/ 457492 h 1230681"/>
              <a:gd name="connsiteX7" fmla="*/ 152669 w 1417101"/>
              <a:gd name="connsiteY7" fmla="*/ 1221050 h 1230681"/>
              <a:gd name="connsiteX8" fmla="*/ 0 w 1417101"/>
              <a:gd name="connsiteY8" fmla="*/ 1230681 h 12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101" h="1230681">
                <a:moveTo>
                  <a:pt x="0" y="1230681"/>
                </a:moveTo>
                <a:lnTo>
                  <a:pt x="0" y="403760"/>
                </a:lnTo>
                <a:lnTo>
                  <a:pt x="23716" y="402562"/>
                </a:lnTo>
                <a:cubicBezTo>
                  <a:pt x="244016" y="380189"/>
                  <a:pt x="441735" y="281434"/>
                  <a:pt x="589972" y="133197"/>
                </a:cubicBezTo>
                <a:lnTo>
                  <a:pt x="699870" y="0"/>
                </a:lnTo>
                <a:lnTo>
                  <a:pt x="1417101" y="414094"/>
                </a:lnTo>
                <a:lnTo>
                  <a:pt x="1390736" y="457492"/>
                </a:lnTo>
                <a:cubicBezTo>
                  <a:pt x="1113358" y="868066"/>
                  <a:pt x="667668" y="1155585"/>
                  <a:pt x="152669" y="1221050"/>
                </a:cubicBezTo>
                <a:lnTo>
                  <a:pt x="0" y="1230681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5"/>
            </p:custDataLst>
          </p:nvPr>
        </p:nvSpPr>
        <p:spPr>
          <a:xfrm rot="10800000">
            <a:off x="4595583" y="3262842"/>
            <a:ext cx="1143868" cy="993391"/>
          </a:xfrm>
          <a:custGeom>
            <a:avLst/>
            <a:gdLst>
              <a:gd name="connsiteX0" fmla="*/ 717229 w 1417101"/>
              <a:gd name="connsiteY0" fmla="*/ 1230680 h 1230680"/>
              <a:gd name="connsiteX1" fmla="*/ 0 w 1417101"/>
              <a:gd name="connsiteY1" fmla="*/ 816587 h 1230680"/>
              <a:gd name="connsiteX2" fmla="*/ 26365 w 1417101"/>
              <a:gd name="connsiteY2" fmla="*/ 773189 h 1230680"/>
              <a:gd name="connsiteX3" fmla="*/ 1264432 w 1417101"/>
              <a:gd name="connsiteY3" fmla="*/ 9630 h 1230680"/>
              <a:gd name="connsiteX4" fmla="*/ 1417101 w 1417101"/>
              <a:gd name="connsiteY4" fmla="*/ 0 h 1230680"/>
              <a:gd name="connsiteX5" fmla="*/ 1417101 w 1417101"/>
              <a:gd name="connsiteY5" fmla="*/ 826921 h 1230680"/>
              <a:gd name="connsiteX6" fmla="*/ 1393381 w 1417101"/>
              <a:gd name="connsiteY6" fmla="*/ 828118 h 1230680"/>
              <a:gd name="connsiteX7" fmla="*/ 827126 w 1417101"/>
              <a:gd name="connsiteY7" fmla="*/ 1097483 h 1230680"/>
              <a:gd name="connsiteX8" fmla="*/ 717229 w 1417101"/>
              <a:gd name="connsiteY8" fmla="*/ 1230680 h 12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101" h="1230680">
                <a:moveTo>
                  <a:pt x="717229" y="1230680"/>
                </a:moveTo>
                <a:lnTo>
                  <a:pt x="0" y="816587"/>
                </a:lnTo>
                <a:lnTo>
                  <a:pt x="26365" y="773189"/>
                </a:lnTo>
                <a:cubicBezTo>
                  <a:pt x="303742" y="362616"/>
                  <a:pt x="749432" y="75096"/>
                  <a:pt x="1264432" y="9630"/>
                </a:cubicBezTo>
                <a:lnTo>
                  <a:pt x="1417101" y="0"/>
                </a:lnTo>
                <a:lnTo>
                  <a:pt x="1417101" y="826921"/>
                </a:lnTo>
                <a:lnTo>
                  <a:pt x="1393381" y="828118"/>
                </a:lnTo>
                <a:cubicBezTo>
                  <a:pt x="1173082" y="850491"/>
                  <a:pt x="975362" y="949247"/>
                  <a:pt x="827126" y="1097483"/>
                </a:cubicBezTo>
                <a:lnTo>
                  <a:pt x="717229" y="123068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: 形状 33"/>
          <p:cNvSpPr/>
          <p:nvPr>
            <p:custDataLst>
              <p:tags r:id="rId6"/>
            </p:custDataLst>
          </p:nvPr>
        </p:nvSpPr>
        <p:spPr>
          <a:xfrm rot="10800000">
            <a:off x="3335480" y="3262843"/>
            <a:ext cx="1143868" cy="993390"/>
          </a:xfrm>
          <a:custGeom>
            <a:avLst/>
            <a:gdLst>
              <a:gd name="connsiteX0" fmla="*/ 699871 w 1417101"/>
              <a:gd name="connsiteY0" fmla="*/ 1230679 h 1230679"/>
              <a:gd name="connsiteX1" fmla="*/ 589973 w 1417101"/>
              <a:gd name="connsiteY1" fmla="*/ 1097483 h 1230679"/>
              <a:gd name="connsiteX2" fmla="*/ 23717 w 1417101"/>
              <a:gd name="connsiteY2" fmla="*/ 828118 h 1230679"/>
              <a:gd name="connsiteX3" fmla="*/ 0 w 1417101"/>
              <a:gd name="connsiteY3" fmla="*/ 826921 h 1230679"/>
              <a:gd name="connsiteX4" fmla="*/ 0 w 1417101"/>
              <a:gd name="connsiteY4" fmla="*/ 0 h 1230679"/>
              <a:gd name="connsiteX5" fmla="*/ 152669 w 1417101"/>
              <a:gd name="connsiteY5" fmla="*/ 9630 h 1230679"/>
              <a:gd name="connsiteX6" fmla="*/ 1390736 w 1417101"/>
              <a:gd name="connsiteY6" fmla="*/ 773189 h 1230679"/>
              <a:gd name="connsiteX7" fmla="*/ 1417101 w 1417101"/>
              <a:gd name="connsiteY7" fmla="*/ 816586 h 1230679"/>
              <a:gd name="connsiteX8" fmla="*/ 699871 w 1417101"/>
              <a:gd name="connsiteY8" fmla="*/ 1230679 h 12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101" h="1230679">
                <a:moveTo>
                  <a:pt x="699871" y="1230679"/>
                </a:moveTo>
                <a:lnTo>
                  <a:pt x="589973" y="1097483"/>
                </a:lnTo>
                <a:cubicBezTo>
                  <a:pt x="441736" y="949246"/>
                  <a:pt x="244017" y="850491"/>
                  <a:pt x="23717" y="828118"/>
                </a:cubicBezTo>
                <a:lnTo>
                  <a:pt x="0" y="826921"/>
                </a:lnTo>
                <a:lnTo>
                  <a:pt x="0" y="0"/>
                </a:lnTo>
                <a:lnTo>
                  <a:pt x="152669" y="9630"/>
                </a:lnTo>
                <a:cubicBezTo>
                  <a:pt x="667669" y="75096"/>
                  <a:pt x="1113359" y="362616"/>
                  <a:pt x="1390736" y="773189"/>
                </a:cubicBezTo>
                <a:lnTo>
                  <a:pt x="1417101" y="816586"/>
                </a:lnTo>
                <a:lnTo>
                  <a:pt x="699871" y="123067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7"/>
            </p:custDataLst>
          </p:nvPr>
        </p:nvCxnSpPr>
        <p:spPr>
          <a:xfrm flipH="1">
            <a:off x="301557" y="2241059"/>
            <a:ext cx="2130987" cy="0"/>
          </a:xfrm>
          <a:prstGeom prst="lin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0" name="同侧圆角矩形 3"/>
          <p:cNvSpPr/>
          <p:nvPr>
            <p:custDataLst>
              <p:tags r:id="rId8"/>
            </p:custDataLst>
          </p:nvPr>
        </p:nvSpPr>
        <p:spPr>
          <a:xfrm rot="10800000" flipH="1">
            <a:off x="2578953" y="1460840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9"/>
            </p:custDataLst>
          </p:nvPr>
        </p:nvSpPr>
        <p:spPr>
          <a:xfrm>
            <a:off x="127000" y="1686560"/>
            <a:ext cx="2324100" cy="49593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支持直连、三方与银行间连通道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10"/>
            </p:custDataLst>
          </p:nvPr>
        </p:nvSpPr>
        <p:spPr>
          <a:xfrm>
            <a:off x="301557" y="1271643"/>
            <a:ext cx="2149642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 algn="r"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聚合支付通道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11"/>
            </p:custDataLst>
          </p:nvPr>
        </p:nvCxnSpPr>
        <p:spPr>
          <a:xfrm flipH="1">
            <a:off x="301557" y="3269018"/>
            <a:ext cx="2130987" cy="0"/>
          </a:xfrm>
          <a:prstGeom prst="lin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7" name="同侧圆角矩形 4"/>
          <p:cNvSpPr/>
          <p:nvPr>
            <p:custDataLst>
              <p:tags r:id="rId12"/>
            </p:custDataLst>
          </p:nvPr>
        </p:nvSpPr>
        <p:spPr>
          <a:xfrm rot="10800000" flipH="1">
            <a:off x="2578953" y="2488801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13"/>
            </p:custDataLst>
          </p:nvPr>
        </p:nvSpPr>
        <p:spPr>
          <a:xfrm>
            <a:off x="301557" y="2714519"/>
            <a:ext cx="2149642" cy="49595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支持二维码、扫码盒子、智能</a:t>
            </a:r>
            <a:r>
              <a:rPr lang="en-US" altLang="zh-CN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、刷脸支付、自助收银等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4"/>
            </p:custDataLst>
          </p:nvPr>
        </p:nvSpPr>
        <p:spPr>
          <a:xfrm>
            <a:off x="301557" y="2299603"/>
            <a:ext cx="2149642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 algn="r"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全能收银产品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4" name="同侧圆角矩形 7"/>
          <p:cNvSpPr/>
          <p:nvPr>
            <p:custDataLst>
              <p:tags r:id="rId15"/>
            </p:custDataLst>
          </p:nvPr>
        </p:nvSpPr>
        <p:spPr>
          <a:xfrm rot="10800000" flipH="1">
            <a:off x="2578953" y="3516759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B7DEE8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6"/>
            </p:custDataLst>
          </p:nvPr>
        </p:nvSpPr>
        <p:spPr>
          <a:xfrm>
            <a:off x="301557" y="3742478"/>
            <a:ext cx="2149642" cy="49595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支持商户集、分账、</a:t>
            </a:r>
            <a:r>
              <a:rPr lang="en-US" altLang="zh-CN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D0</a:t>
            </a: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、定时结算、分期、预授权等能力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7"/>
            </p:custDataLst>
          </p:nvPr>
        </p:nvSpPr>
        <p:spPr>
          <a:xfrm>
            <a:off x="301557" y="3327561"/>
            <a:ext cx="2149642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 algn="r"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强大支付能力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8"/>
            </p:custDataLst>
          </p:nvPr>
        </p:nvCxnSpPr>
        <p:spPr>
          <a:xfrm flipH="1">
            <a:off x="6623732" y="2241059"/>
            <a:ext cx="2130987" cy="0"/>
          </a:xfrm>
          <a:prstGeom prst="lin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55" name="直接连接符 54"/>
          <p:cNvCxnSpPr/>
          <p:nvPr>
            <p:custDataLst>
              <p:tags r:id="rId19"/>
            </p:custDataLst>
          </p:nvPr>
        </p:nvCxnSpPr>
        <p:spPr>
          <a:xfrm flipH="1">
            <a:off x="6623732" y="3269018"/>
            <a:ext cx="2130987" cy="0"/>
          </a:xfrm>
          <a:prstGeom prst="lin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5" name="同侧圆角矩形 5"/>
          <p:cNvSpPr/>
          <p:nvPr>
            <p:custDataLst>
              <p:tags r:id="rId20"/>
            </p:custDataLst>
          </p:nvPr>
        </p:nvSpPr>
        <p:spPr>
          <a:xfrm rot="10800000" flipH="1">
            <a:off x="6408597" y="1460842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>
            <p:custDataLst>
              <p:tags r:id="rId21"/>
            </p:custDataLst>
          </p:nvPr>
        </p:nvSpPr>
        <p:spPr>
          <a:xfrm>
            <a:off x="6623731" y="1686559"/>
            <a:ext cx="2130987" cy="49595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全业务数据中台，支持</a:t>
            </a:r>
            <a:r>
              <a:rPr lang="en-US" altLang="zh-CN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端、</a:t>
            </a:r>
            <a:r>
              <a:rPr lang="en-US" altLang="zh-CN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、公众号等跨平台管理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22"/>
            </p:custDataLst>
          </p:nvPr>
        </p:nvSpPr>
        <p:spPr>
          <a:xfrm>
            <a:off x="6623731" y="1271643"/>
            <a:ext cx="2130987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核心数据中台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2" name="同侧圆角矩形 6"/>
          <p:cNvSpPr/>
          <p:nvPr>
            <p:custDataLst>
              <p:tags r:id="rId23"/>
            </p:custDataLst>
          </p:nvPr>
        </p:nvSpPr>
        <p:spPr>
          <a:xfrm rot="10800000" flipH="1">
            <a:off x="6408597" y="2488801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37609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24"/>
            </p:custDataLst>
          </p:nvPr>
        </p:nvSpPr>
        <p:spPr>
          <a:xfrm>
            <a:off x="6623731" y="2714519"/>
            <a:ext cx="2149642" cy="49595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统一接口对外接入收银系统、小程序、行业</a:t>
            </a:r>
            <a:r>
              <a:rPr lang="en-US" altLang="zh-CN" sz="1050" spc="15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SAAS</a:t>
            </a: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等产品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>
            <p:custDataLst>
              <p:tags r:id="rId25"/>
            </p:custDataLst>
          </p:nvPr>
        </p:nvSpPr>
        <p:spPr>
          <a:xfrm>
            <a:off x="6623731" y="2299603"/>
            <a:ext cx="2149642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统一业务接口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9" name="同侧圆角矩形 14"/>
          <p:cNvSpPr/>
          <p:nvPr>
            <p:custDataLst>
              <p:tags r:id="rId26"/>
            </p:custDataLst>
          </p:nvPr>
        </p:nvSpPr>
        <p:spPr>
          <a:xfrm rot="10800000" flipH="1">
            <a:off x="6408597" y="3516759"/>
            <a:ext cx="63936" cy="5324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5406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27"/>
            </p:custDataLst>
          </p:nvPr>
        </p:nvSpPr>
        <p:spPr>
          <a:xfrm>
            <a:off x="6623731" y="3742478"/>
            <a:ext cx="2130987" cy="495955"/>
          </a:xfrm>
          <a:prstGeom prst="rect">
            <a:avLst/>
          </a:prstGeom>
        </p:spPr>
        <p:txBody>
          <a:bodyPr vert="horz" wrap="square" lIns="67500" tIns="0" rIns="67500" bIns="35100" anchor="t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050" spc="150">
                <a:latin typeface="微软雅黑" panose="020B0503020204020204" pitchFamily="34" charset="-122"/>
                <a:ea typeface="微软雅黑" panose="020B0503020204020204" pitchFamily="34" charset="-122"/>
              </a:rPr>
              <a:t>支持小程序、电子发票、社保代缴、钱包理财、贷款等增值</a:t>
            </a:r>
            <a:endParaRPr lang="zh-CN" altLang="en-US" sz="105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>
            <p:custDataLst>
              <p:tags r:id="rId28"/>
            </p:custDataLst>
          </p:nvPr>
        </p:nvSpPr>
        <p:spPr>
          <a:xfrm>
            <a:off x="6623731" y="3327561"/>
            <a:ext cx="2130987" cy="360999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/>
          </a:bodyPr>
          <a:p>
            <a:pPr>
              <a:lnSpc>
                <a:spcPct val="130000"/>
              </a:lnSpc>
            </a:pPr>
            <a:r>
              <a:rPr lang="zh-CN" altLang="en-US" sz="1500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数字增值服务</a:t>
            </a:r>
            <a:endParaRPr lang="zh-CN" altLang="en-US" sz="1500" b="1" spc="3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8" name="椭圆 67"/>
          <p:cNvSpPr/>
          <p:nvPr>
            <p:custDataLst>
              <p:tags r:id="rId29"/>
            </p:custDataLst>
          </p:nvPr>
        </p:nvSpPr>
        <p:spPr bwMode="auto">
          <a:xfrm>
            <a:off x="3965720" y="2229539"/>
            <a:ext cx="1212068" cy="121296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500" tIns="35100" rIns="67500" bIns="35100" anchor="ctr" anchorCtr="1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支付中台</a:t>
            </a:r>
            <a:endParaRPr lang="zh-CN" altLang="en-US" sz="18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7" name="任意多边形 29"/>
          <p:cNvSpPr/>
          <p:nvPr>
            <p:custDataLst>
              <p:tags r:id="rId30"/>
            </p:custDataLst>
          </p:nvPr>
        </p:nvSpPr>
        <p:spPr bwMode="auto">
          <a:xfrm>
            <a:off x="3831918" y="1763032"/>
            <a:ext cx="306968" cy="295666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 30"/>
          <p:cNvSpPr/>
          <p:nvPr>
            <p:custDataLst>
              <p:tags r:id="rId31"/>
            </p:custDataLst>
          </p:nvPr>
        </p:nvSpPr>
        <p:spPr bwMode="auto">
          <a:xfrm>
            <a:off x="4936043" y="1763032"/>
            <a:ext cx="306968" cy="295666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26"/>
          <p:cNvSpPr/>
          <p:nvPr>
            <p:custDataLst>
              <p:tags r:id="rId32"/>
            </p:custDataLst>
          </p:nvPr>
        </p:nvSpPr>
        <p:spPr bwMode="auto">
          <a:xfrm>
            <a:off x="3289227" y="2688187"/>
            <a:ext cx="306968" cy="295666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 27"/>
          <p:cNvSpPr/>
          <p:nvPr>
            <p:custDataLst>
              <p:tags r:id="rId33"/>
            </p:custDataLst>
          </p:nvPr>
        </p:nvSpPr>
        <p:spPr bwMode="auto">
          <a:xfrm>
            <a:off x="5483498" y="2688187"/>
            <a:ext cx="306968" cy="295666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 31"/>
          <p:cNvSpPr/>
          <p:nvPr>
            <p:custDataLst>
              <p:tags r:id="rId34"/>
            </p:custDataLst>
          </p:nvPr>
        </p:nvSpPr>
        <p:spPr bwMode="auto">
          <a:xfrm>
            <a:off x="3831917" y="3611706"/>
            <a:ext cx="306968" cy="295666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459" h="580542">
                <a:moveTo>
                  <a:pt x="213875" y="146706"/>
                </a:moveTo>
                <a:cubicBezTo>
                  <a:pt x="227226" y="146706"/>
                  <a:pt x="238084" y="157547"/>
                  <a:pt x="238084" y="171055"/>
                </a:cubicBezTo>
                <a:cubicBezTo>
                  <a:pt x="238084" y="184562"/>
                  <a:pt x="227226" y="195493"/>
                  <a:pt x="213875" y="195493"/>
                </a:cubicBezTo>
                <a:cubicBezTo>
                  <a:pt x="161630" y="195493"/>
                  <a:pt x="118998" y="238236"/>
                  <a:pt x="118998" y="290755"/>
                </a:cubicBezTo>
                <a:cubicBezTo>
                  <a:pt x="118998" y="300086"/>
                  <a:pt x="120422" y="309328"/>
                  <a:pt x="123092" y="318214"/>
                </a:cubicBezTo>
                <a:cubicBezTo>
                  <a:pt x="126741" y="330300"/>
                  <a:pt x="120422" y="343274"/>
                  <a:pt x="108673" y="347895"/>
                </a:cubicBezTo>
                <a:cubicBezTo>
                  <a:pt x="72182" y="362291"/>
                  <a:pt x="48507" y="397126"/>
                  <a:pt x="48507" y="436582"/>
                </a:cubicBezTo>
                <a:cubicBezTo>
                  <a:pt x="48507" y="489101"/>
                  <a:pt x="91050" y="531844"/>
                  <a:pt x="143384" y="531844"/>
                </a:cubicBezTo>
                <a:lnTo>
                  <a:pt x="438164" y="531844"/>
                </a:lnTo>
                <a:cubicBezTo>
                  <a:pt x="490320" y="531844"/>
                  <a:pt x="532952" y="489101"/>
                  <a:pt x="532952" y="436582"/>
                </a:cubicBezTo>
                <a:cubicBezTo>
                  <a:pt x="532952" y="408678"/>
                  <a:pt x="520759" y="382108"/>
                  <a:pt x="499398" y="363979"/>
                </a:cubicBezTo>
                <a:cubicBezTo>
                  <a:pt x="494147" y="359625"/>
                  <a:pt x="491032" y="353049"/>
                  <a:pt x="490854" y="346207"/>
                </a:cubicBezTo>
                <a:cubicBezTo>
                  <a:pt x="489252" y="294399"/>
                  <a:pt x="447598" y="253876"/>
                  <a:pt x="395976" y="253876"/>
                </a:cubicBezTo>
                <a:cubicBezTo>
                  <a:pt x="382625" y="253876"/>
                  <a:pt x="371767" y="243035"/>
                  <a:pt x="371767" y="229528"/>
                </a:cubicBezTo>
                <a:cubicBezTo>
                  <a:pt x="371767" y="216020"/>
                  <a:pt x="382625" y="205090"/>
                  <a:pt x="395976" y="205090"/>
                </a:cubicBezTo>
                <a:cubicBezTo>
                  <a:pt x="433535" y="205090"/>
                  <a:pt x="468959" y="219575"/>
                  <a:pt x="495927" y="245879"/>
                </a:cubicBezTo>
                <a:cubicBezTo>
                  <a:pt x="520225" y="269517"/>
                  <a:pt x="535177" y="300441"/>
                  <a:pt x="538648" y="334032"/>
                </a:cubicBezTo>
                <a:cubicBezTo>
                  <a:pt x="565972" y="361047"/>
                  <a:pt x="581459" y="397748"/>
                  <a:pt x="581459" y="436582"/>
                </a:cubicBezTo>
                <a:cubicBezTo>
                  <a:pt x="581459" y="516026"/>
                  <a:pt x="517199" y="580542"/>
                  <a:pt x="438164" y="580542"/>
                </a:cubicBezTo>
                <a:lnTo>
                  <a:pt x="143384" y="580542"/>
                </a:lnTo>
                <a:cubicBezTo>
                  <a:pt x="64349" y="580542"/>
                  <a:pt x="0" y="516026"/>
                  <a:pt x="0" y="436582"/>
                </a:cubicBezTo>
                <a:cubicBezTo>
                  <a:pt x="0" y="407079"/>
                  <a:pt x="8811" y="378820"/>
                  <a:pt x="25544" y="354471"/>
                </a:cubicBezTo>
                <a:cubicBezTo>
                  <a:pt x="37737" y="336698"/>
                  <a:pt x="53669" y="322124"/>
                  <a:pt x="72004" y="311638"/>
                </a:cubicBezTo>
                <a:cubicBezTo>
                  <a:pt x="70936" y="304618"/>
                  <a:pt x="70491" y="297598"/>
                  <a:pt x="70491" y="290666"/>
                </a:cubicBezTo>
                <a:cubicBezTo>
                  <a:pt x="70491" y="211222"/>
                  <a:pt x="134840" y="146706"/>
                  <a:pt x="213875" y="146706"/>
                </a:cubicBezTo>
                <a:close/>
                <a:moveTo>
                  <a:pt x="301555" y="0"/>
                </a:moveTo>
                <a:cubicBezTo>
                  <a:pt x="314815" y="0"/>
                  <a:pt x="325673" y="10930"/>
                  <a:pt x="325673" y="24259"/>
                </a:cubicBezTo>
                <a:lnTo>
                  <a:pt x="325673" y="369392"/>
                </a:lnTo>
                <a:lnTo>
                  <a:pt x="379960" y="313055"/>
                </a:lnTo>
                <a:cubicBezTo>
                  <a:pt x="389215" y="303458"/>
                  <a:pt x="404433" y="303191"/>
                  <a:pt x="414045" y="312522"/>
                </a:cubicBezTo>
                <a:cubicBezTo>
                  <a:pt x="423567" y="321763"/>
                  <a:pt x="423745" y="337225"/>
                  <a:pt x="414490" y="346822"/>
                </a:cubicBezTo>
                <a:lnTo>
                  <a:pt x="318642" y="446079"/>
                </a:lnTo>
                <a:cubicBezTo>
                  <a:pt x="314103" y="450788"/>
                  <a:pt x="307874" y="453454"/>
                  <a:pt x="301288" y="453454"/>
                </a:cubicBezTo>
                <a:cubicBezTo>
                  <a:pt x="294791" y="453454"/>
                  <a:pt x="288473" y="450788"/>
                  <a:pt x="284023" y="446079"/>
                </a:cubicBezTo>
                <a:lnTo>
                  <a:pt x="188086" y="346822"/>
                </a:lnTo>
                <a:cubicBezTo>
                  <a:pt x="178742" y="337225"/>
                  <a:pt x="179009" y="321941"/>
                  <a:pt x="188620" y="312522"/>
                </a:cubicBezTo>
                <a:cubicBezTo>
                  <a:pt x="198054" y="303191"/>
                  <a:pt x="213361" y="303458"/>
                  <a:pt x="222617" y="313055"/>
                </a:cubicBezTo>
                <a:lnTo>
                  <a:pt x="277437" y="369392"/>
                </a:lnTo>
                <a:lnTo>
                  <a:pt x="277437" y="24259"/>
                </a:lnTo>
                <a:cubicBezTo>
                  <a:pt x="277437" y="10930"/>
                  <a:pt x="288295" y="0"/>
                  <a:pt x="301555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p>
            <a:pPr>
              <a:lnSpc>
                <a:spcPct val="13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任意多边形 28"/>
          <p:cNvSpPr/>
          <p:nvPr>
            <p:custDataLst>
              <p:tags r:id="rId35"/>
            </p:custDataLst>
          </p:nvPr>
        </p:nvSpPr>
        <p:spPr bwMode="auto">
          <a:xfrm>
            <a:off x="4936043" y="3611706"/>
            <a:ext cx="306968" cy="295666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-7620" y="-1270"/>
            <a:ext cx="1846800" cy="368300"/>
          </a:xfrm>
          <a:prstGeom prst="rect">
            <a:avLst/>
          </a:prstGeom>
          <a:solidFill>
            <a:srgbClr val="01ABEE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聚合支付中台</a:t>
            </a:r>
            <a:endParaRPr lang="zh-CN" altLang="en-US" sz="18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" y="2401570"/>
            <a:ext cx="662305" cy="622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3493770" y="1279398"/>
            <a:ext cx="1217930" cy="3267710"/>
          </a:xfrm>
          <a:custGeom>
            <a:avLst/>
            <a:gdLst/>
            <a:ahLst/>
            <a:cxnLst/>
            <a:rect l="l" t="t" r="r" b="b"/>
            <a:pathLst>
              <a:path w="1217929" h="3267710">
                <a:moveTo>
                  <a:pt x="1117091" y="0"/>
                </a:moveTo>
                <a:lnTo>
                  <a:pt x="100584" y="0"/>
                </a:lnTo>
                <a:lnTo>
                  <a:pt x="61400" y="7893"/>
                </a:lnTo>
                <a:lnTo>
                  <a:pt x="29432" y="29432"/>
                </a:lnTo>
                <a:lnTo>
                  <a:pt x="7893" y="61400"/>
                </a:lnTo>
                <a:lnTo>
                  <a:pt x="0" y="100584"/>
                </a:lnTo>
                <a:lnTo>
                  <a:pt x="0" y="3166910"/>
                </a:lnTo>
                <a:lnTo>
                  <a:pt x="7893" y="3206044"/>
                </a:lnTo>
                <a:lnTo>
                  <a:pt x="29432" y="3238004"/>
                </a:lnTo>
                <a:lnTo>
                  <a:pt x="61400" y="3259553"/>
                </a:lnTo>
                <a:lnTo>
                  <a:pt x="100584" y="3267456"/>
                </a:lnTo>
                <a:lnTo>
                  <a:pt x="1117091" y="3267456"/>
                </a:lnTo>
                <a:lnTo>
                  <a:pt x="1156275" y="3259553"/>
                </a:lnTo>
                <a:lnTo>
                  <a:pt x="1188243" y="3238004"/>
                </a:lnTo>
                <a:lnTo>
                  <a:pt x="1209782" y="3206044"/>
                </a:lnTo>
                <a:lnTo>
                  <a:pt x="1217676" y="3166910"/>
                </a:lnTo>
                <a:lnTo>
                  <a:pt x="1217676" y="100584"/>
                </a:lnTo>
                <a:lnTo>
                  <a:pt x="1209782" y="61400"/>
                </a:lnTo>
                <a:lnTo>
                  <a:pt x="1188243" y="29432"/>
                </a:lnTo>
                <a:lnTo>
                  <a:pt x="1156275" y="7893"/>
                </a:lnTo>
                <a:lnTo>
                  <a:pt x="111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4898" y="2522982"/>
            <a:ext cx="955675" cy="425450"/>
          </a:xfrm>
          <a:custGeom>
            <a:avLst/>
            <a:gdLst/>
            <a:ahLst/>
            <a:cxnLst/>
            <a:rect l="l" t="t" r="r" b="b"/>
            <a:pathLst>
              <a:path w="955675" h="425450">
                <a:moveTo>
                  <a:pt x="884681" y="0"/>
                </a:moveTo>
                <a:lnTo>
                  <a:pt x="70865" y="0"/>
                </a:lnTo>
                <a:lnTo>
                  <a:pt x="43291" y="5572"/>
                </a:lnTo>
                <a:lnTo>
                  <a:pt x="20764" y="20764"/>
                </a:lnTo>
                <a:lnTo>
                  <a:pt x="5572" y="43291"/>
                </a:lnTo>
                <a:lnTo>
                  <a:pt x="0" y="70866"/>
                </a:lnTo>
                <a:lnTo>
                  <a:pt x="0" y="354330"/>
                </a:lnTo>
                <a:lnTo>
                  <a:pt x="5572" y="381904"/>
                </a:lnTo>
                <a:lnTo>
                  <a:pt x="20764" y="404431"/>
                </a:lnTo>
                <a:lnTo>
                  <a:pt x="43291" y="419623"/>
                </a:lnTo>
                <a:lnTo>
                  <a:pt x="70865" y="425196"/>
                </a:lnTo>
                <a:lnTo>
                  <a:pt x="884681" y="425196"/>
                </a:lnTo>
                <a:lnTo>
                  <a:pt x="912256" y="419623"/>
                </a:lnTo>
                <a:lnTo>
                  <a:pt x="934783" y="404431"/>
                </a:lnTo>
                <a:lnTo>
                  <a:pt x="949975" y="381904"/>
                </a:lnTo>
                <a:lnTo>
                  <a:pt x="955547" y="354330"/>
                </a:lnTo>
                <a:lnTo>
                  <a:pt x="955547" y="70866"/>
                </a:lnTo>
                <a:lnTo>
                  <a:pt x="949975" y="43291"/>
                </a:lnTo>
                <a:lnTo>
                  <a:pt x="934783" y="20764"/>
                </a:lnTo>
                <a:lnTo>
                  <a:pt x="912256" y="5572"/>
                </a:lnTo>
                <a:lnTo>
                  <a:pt x="88468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7138" y="2650490"/>
            <a:ext cx="671195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小程序点餐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8708" y="2024634"/>
            <a:ext cx="948055" cy="425450"/>
          </a:xfrm>
          <a:custGeom>
            <a:avLst/>
            <a:gdLst/>
            <a:ahLst/>
            <a:cxnLst/>
            <a:rect l="l" t="t" r="r" b="b"/>
            <a:pathLst>
              <a:path w="948054" h="425450">
                <a:moveTo>
                  <a:pt x="877062" y="0"/>
                </a:moveTo>
                <a:lnTo>
                  <a:pt x="70865" y="0"/>
                </a:lnTo>
                <a:lnTo>
                  <a:pt x="43291" y="5572"/>
                </a:lnTo>
                <a:lnTo>
                  <a:pt x="20764" y="20764"/>
                </a:lnTo>
                <a:lnTo>
                  <a:pt x="5572" y="43291"/>
                </a:lnTo>
                <a:lnTo>
                  <a:pt x="0" y="70866"/>
                </a:lnTo>
                <a:lnTo>
                  <a:pt x="0" y="354330"/>
                </a:lnTo>
                <a:lnTo>
                  <a:pt x="5572" y="381904"/>
                </a:lnTo>
                <a:lnTo>
                  <a:pt x="20764" y="404431"/>
                </a:lnTo>
                <a:lnTo>
                  <a:pt x="43291" y="419623"/>
                </a:lnTo>
                <a:lnTo>
                  <a:pt x="70865" y="425196"/>
                </a:lnTo>
                <a:lnTo>
                  <a:pt x="877062" y="425196"/>
                </a:lnTo>
                <a:lnTo>
                  <a:pt x="904636" y="419623"/>
                </a:lnTo>
                <a:lnTo>
                  <a:pt x="927163" y="404431"/>
                </a:lnTo>
                <a:lnTo>
                  <a:pt x="942355" y="381904"/>
                </a:lnTo>
                <a:lnTo>
                  <a:pt x="947927" y="354330"/>
                </a:lnTo>
                <a:lnTo>
                  <a:pt x="947927" y="70866"/>
                </a:lnTo>
                <a:lnTo>
                  <a:pt x="942355" y="43291"/>
                </a:lnTo>
                <a:lnTo>
                  <a:pt x="927163" y="20764"/>
                </a:lnTo>
                <a:lnTo>
                  <a:pt x="904636" y="5572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1435" y="2151888"/>
            <a:ext cx="482600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H5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商城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8708" y="3006090"/>
            <a:ext cx="948055" cy="426720"/>
          </a:xfrm>
          <a:custGeom>
            <a:avLst/>
            <a:gdLst/>
            <a:ahLst/>
            <a:cxnLst/>
            <a:rect l="l" t="t" r="r" b="b"/>
            <a:pathLst>
              <a:path w="948054" h="426720">
                <a:moveTo>
                  <a:pt x="876807" y="0"/>
                </a:moveTo>
                <a:lnTo>
                  <a:pt x="71119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93" y="383268"/>
                </a:lnTo>
                <a:lnTo>
                  <a:pt x="20843" y="405876"/>
                </a:lnTo>
                <a:lnTo>
                  <a:pt x="43451" y="421126"/>
                </a:lnTo>
                <a:lnTo>
                  <a:pt x="71119" y="426720"/>
                </a:lnTo>
                <a:lnTo>
                  <a:pt x="876807" y="426720"/>
                </a:lnTo>
                <a:lnTo>
                  <a:pt x="904476" y="421126"/>
                </a:lnTo>
                <a:lnTo>
                  <a:pt x="927084" y="405876"/>
                </a:lnTo>
                <a:lnTo>
                  <a:pt x="942334" y="383268"/>
                </a:lnTo>
                <a:lnTo>
                  <a:pt x="947927" y="355600"/>
                </a:lnTo>
                <a:lnTo>
                  <a:pt x="947927" y="71120"/>
                </a:lnTo>
                <a:lnTo>
                  <a:pt x="942334" y="43451"/>
                </a:lnTo>
                <a:lnTo>
                  <a:pt x="927084" y="20843"/>
                </a:lnTo>
                <a:lnTo>
                  <a:pt x="904476" y="5593"/>
                </a:lnTo>
                <a:lnTo>
                  <a:pt x="87680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1435" y="3134487"/>
            <a:ext cx="482600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扫码购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28708" y="3504438"/>
            <a:ext cx="948055" cy="426720"/>
          </a:xfrm>
          <a:custGeom>
            <a:avLst/>
            <a:gdLst/>
            <a:ahLst/>
            <a:cxnLst/>
            <a:rect l="l" t="t" r="r" b="b"/>
            <a:pathLst>
              <a:path w="948054" h="426720">
                <a:moveTo>
                  <a:pt x="876807" y="0"/>
                </a:moveTo>
                <a:lnTo>
                  <a:pt x="71119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93" y="383284"/>
                </a:lnTo>
                <a:lnTo>
                  <a:pt x="20843" y="405890"/>
                </a:lnTo>
                <a:lnTo>
                  <a:pt x="43451" y="421131"/>
                </a:lnTo>
                <a:lnTo>
                  <a:pt x="71119" y="426720"/>
                </a:lnTo>
                <a:lnTo>
                  <a:pt x="876807" y="426720"/>
                </a:lnTo>
                <a:lnTo>
                  <a:pt x="904476" y="421131"/>
                </a:lnTo>
                <a:lnTo>
                  <a:pt x="927084" y="405890"/>
                </a:lnTo>
                <a:lnTo>
                  <a:pt x="942334" y="383284"/>
                </a:lnTo>
                <a:lnTo>
                  <a:pt x="947927" y="355600"/>
                </a:lnTo>
                <a:lnTo>
                  <a:pt x="947927" y="71120"/>
                </a:lnTo>
                <a:lnTo>
                  <a:pt x="942334" y="43451"/>
                </a:lnTo>
                <a:lnTo>
                  <a:pt x="927084" y="20843"/>
                </a:lnTo>
                <a:lnTo>
                  <a:pt x="904476" y="5593"/>
                </a:lnTo>
                <a:lnTo>
                  <a:pt x="87680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1413" y="3634740"/>
            <a:ext cx="842645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大屏自助收银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8708" y="4025646"/>
            <a:ext cx="948055" cy="425450"/>
          </a:xfrm>
          <a:custGeom>
            <a:avLst/>
            <a:gdLst/>
            <a:ahLst/>
            <a:cxnLst/>
            <a:rect l="l" t="t" r="r" b="b"/>
            <a:pathLst>
              <a:path w="948054" h="425450">
                <a:moveTo>
                  <a:pt x="877062" y="0"/>
                </a:moveTo>
                <a:lnTo>
                  <a:pt x="70865" y="0"/>
                </a:lnTo>
                <a:lnTo>
                  <a:pt x="43291" y="5568"/>
                </a:lnTo>
                <a:lnTo>
                  <a:pt x="20764" y="20754"/>
                </a:lnTo>
                <a:lnTo>
                  <a:pt x="5572" y="43280"/>
                </a:lnTo>
                <a:lnTo>
                  <a:pt x="0" y="70866"/>
                </a:lnTo>
                <a:lnTo>
                  <a:pt x="0" y="354330"/>
                </a:lnTo>
                <a:lnTo>
                  <a:pt x="5572" y="381915"/>
                </a:lnTo>
                <a:lnTo>
                  <a:pt x="20764" y="404441"/>
                </a:lnTo>
                <a:lnTo>
                  <a:pt x="43291" y="419627"/>
                </a:lnTo>
                <a:lnTo>
                  <a:pt x="70865" y="425196"/>
                </a:lnTo>
                <a:lnTo>
                  <a:pt x="877062" y="425196"/>
                </a:lnTo>
                <a:lnTo>
                  <a:pt x="904636" y="419627"/>
                </a:lnTo>
                <a:lnTo>
                  <a:pt x="927163" y="404441"/>
                </a:lnTo>
                <a:lnTo>
                  <a:pt x="942355" y="381915"/>
                </a:lnTo>
                <a:lnTo>
                  <a:pt x="947927" y="354330"/>
                </a:lnTo>
                <a:lnTo>
                  <a:pt x="947927" y="70866"/>
                </a:lnTo>
                <a:lnTo>
                  <a:pt x="942355" y="43280"/>
                </a:lnTo>
                <a:lnTo>
                  <a:pt x="927163" y="20754"/>
                </a:lnTo>
                <a:lnTo>
                  <a:pt x="904636" y="5568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4760" y="4155440"/>
            <a:ext cx="615950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…………</a:t>
            </a:r>
            <a:endParaRPr sz="1000" spc="-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94475" y="1118870"/>
            <a:ext cx="928370" cy="3332480"/>
          </a:xfrm>
          <a:custGeom>
            <a:avLst/>
            <a:gdLst/>
            <a:ahLst/>
            <a:cxnLst/>
            <a:rect l="l" t="t" r="r" b="b"/>
            <a:pathLst>
              <a:path w="928370" h="408939">
                <a:moveTo>
                  <a:pt x="86004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9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860044" y="408432"/>
                </a:lnTo>
                <a:lnTo>
                  <a:pt x="886539" y="403082"/>
                </a:lnTo>
                <a:lnTo>
                  <a:pt x="908176" y="388493"/>
                </a:lnTo>
                <a:lnTo>
                  <a:pt x="922766" y="366855"/>
                </a:lnTo>
                <a:lnTo>
                  <a:pt x="928115" y="340360"/>
                </a:lnTo>
                <a:lnTo>
                  <a:pt x="928115" y="68072"/>
                </a:lnTo>
                <a:lnTo>
                  <a:pt x="922766" y="41576"/>
                </a:lnTo>
                <a:lnTo>
                  <a:pt x="908176" y="19939"/>
                </a:lnTo>
                <a:lnTo>
                  <a:pt x="886539" y="5349"/>
                </a:lnTo>
                <a:lnTo>
                  <a:pt x="8600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 sz="1800"/>
          </a:p>
        </p:txBody>
      </p:sp>
      <p:sp>
        <p:nvSpPr>
          <p:cNvPr id="42" name="object 42"/>
          <p:cNvSpPr/>
          <p:nvPr/>
        </p:nvSpPr>
        <p:spPr>
          <a:xfrm>
            <a:off x="2554732" y="2361692"/>
            <a:ext cx="525779" cy="52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800"/>
          </a:p>
        </p:txBody>
      </p:sp>
      <p:sp>
        <p:nvSpPr>
          <p:cNvPr id="43" name="object 43"/>
          <p:cNvSpPr txBox="1"/>
          <p:nvPr/>
        </p:nvSpPr>
        <p:spPr>
          <a:xfrm>
            <a:off x="2068195" y="3023870"/>
            <a:ext cx="1253490" cy="2273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选择支付</a:t>
            </a:r>
            <a:r>
              <a:rPr 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场景</a:t>
            </a:r>
            <a:endParaRPr 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41111" y="2361311"/>
            <a:ext cx="525779" cy="52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800"/>
          </a:p>
        </p:txBody>
      </p:sp>
      <p:sp>
        <p:nvSpPr>
          <p:cNvPr id="47" name="object 47"/>
          <p:cNvSpPr txBox="1"/>
          <p:nvPr/>
        </p:nvSpPr>
        <p:spPr>
          <a:xfrm>
            <a:off x="5340985" y="3023870"/>
            <a:ext cx="512445" cy="2273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对接</a:t>
            </a:r>
            <a:endParaRPr lang="zh-CN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object 6"/>
          <p:cNvSpPr/>
          <p:nvPr/>
        </p:nvSpPr>
        <p:spPr>
          <a:xfrm>
            <a:off x="3628708" y="1577594"/>
            <a:ext cx="948055" cy="425450"/>
          </a:xfrm>
          <a:custGeom>
            <a:avLst/>
            <a:gdLst/>
            <a:ahLst/>
            <a:cxnLst/>
            <a:rect l="l" t="t" r="r" b="b"/>
            <a:pathLst>
              <a:path w="948054" h="425450">
                <a:moveTo>
                  <a:pt x="877062" y="0"/>
                </a:moveTo>
                <a:lnTo>
                  <a:pt x="70865" y="0"/>
                </a:lnTo>
                <a:lnTo>
                  <a:pt x="43291" y="5572"/>
                </a:lnTo>
                <a:lnTo>
                  <a:pt x="20764" y="20764"/>
                </a:lnTo>
                <a:lnTo>
                  <a:pt x="5572" y="43291"/>
                </a:lnTo>
                <a:lnTo>
                  <a:pt x="0" y="70866"/>
                </a:lnTo>
                <a:lnTo>
                  <a:pt x="0" y="354330"/>
                </a:lnTo>
                <a:lnTo>
                  <a:pt x="5572" y="381904"/>
                </a:lnTo>
                <a:lnTo>
                  <a:pt x="20764" y="404431"/>
                </a:lnTo>
                <a:lnTo>
                  <a:pt x="43291" y="419623"/>
                </a:lnTo>
                <a:lnTo>
                  <a:pt x="70865" y="425196"/>
                </a:lnTo>
                <a:lnTo>
                  <a:pt x="877062" y="425196"/>
                </a:lnTo>
                <a:lnTo>
                  <a:pt x="904636" y="419623"/>
                </a:lnTo>
                <a:lnTo>
                  <a:pt x="927163" y="404431"/>
                </a:lnTo>
                <a:lnTo>
                  <a:pt x="942355" y="381904"/>
                </a:lnTo>
                <a:lnTo>
                  <a:pt x="947927" y="354330"/>
                </a:lnTo>
                <a:lnTo>
                  <a:pt x="947927" y="70866"/>
                </a:lnTo>
                <a:lnTo>
                  <a:pt x="942355" y="43291"/>
                </a:lnTo>
                <a:lnTo>
                  <a:pt x="927163" y="20764"/>
                </a:lnTo>
                <a:lnTo>
                  <a:pt x="904636" y="5572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bject 7"/>
          <p:cNvSpPr txBox="1"/>
          <p:nvPr/>
        </p:nvSpPr>
        <p:spPr>
          <a:xfrm>
            <a:off x="3838258" y="1704975"/>
            <a:ext cx="528955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object 6"/>
          <p:cNvSpPr/>
          <p:nvPr/>
        </p:nvSpPr>
        <p:spPr>
          <a:xfrm>
            <a:off x="3628708" y="1118489"/>
            <a:ext cx="948055" cy="425450"/>
          </a:xfrm>
          <a:custGeom>
            <a:avLst/>
            <a:gdLst/>
            <a:ahLst/>
            <a:cxnLst/>
            <a:rect l="l" t="t" r="r" b="b"/>
            <a:pathLst>
              <a:path w="948054" h="425450">
                <a:moveTo>
                  <a:pt x="877062" y="0"/>
                </a:moveTo>
                <a:lnTo>
                  <a:pt x="70865" y="0"/>
                </a:lnTo>
                <a:lnTo>
                  <a:pt x="43291" y="5572"/>
                </a:lnTo>
                <a:lnTo>
                  <a:pt x="20764" y="20764"/>
                </a:lnTo>
                <a:lnTo>
                  <a:pt x="5572" y="43291"/>
                </a:lnTo>
                <a:lnTo>
                  <a:pt x="0" y="70866"/>
                </a:lnTo>
                <a:lnTo>
                  <a:pt x="0" y="354330"/>
                </a:lnTo>
                <a:lnTo>
                  <a:pt x="5572" y="381904"/>
                </a:lnTo>
                <a:lnTo>
                  <a:pt x="20764" y="404431"/>
                </a:lnTo>
                <a:lnTo>
                  <a:pt x="43291" y="419623"/>
                </a:lnTo>
                <a:lnTo>
                  <a:pt x="70865" y="425196"/>
                </a:lnTo>
                <a:lnTo>
                  <a:pt x="877062" y="425196"/>
                </a:lnTo>
                <a:lnTo>
                  <a:pt x="904636" y="419623"/>
                </a:lnTo>
                <a:lnTo>
                  <a:pt x="927163" y="404431"/>
                </a:lnTo>
                <a:lnTo>
                  <a:pt x="942355" y="381904"/>
                </a:lnTo>
                <a:lnTo>
                  <a:pt x="947927" y="354330"/>
                </a:lnTo>
                <a:lnTo>
                  <a:pt x="947927" y="70866"/>
                </a:lnTo>
                <a:lnTo>
                  <a:pt x="942355" y="43291"/>
                </a:lnTo>
                <a:lnTo>
                  <a:pt x="927163" y="20764"/>
                </a:lnTo>
                <a:lnTo>
                  <a:pt x="904636" y="5572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pPr algn="ctr"/>
            <a:endParaRPr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3811270" y="1255395"/>
            <a:ext cx="582930" cy="1657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收银软件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object 7"/>
          <p:cNvSpPr txBox="1"/>
          <p:nvPr/>
        </p:nvSpPr>
        <p:spPr>
          <a:xfrm>
            <a:off x="6794500" y="1552575"/>
            <a:ext cx="528955" cy="247396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40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支付中台</a:t>
            </a:r>
            <a:endParaRPr lang="zh-CN" sz="40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7620" y="-1429"/>
            <a:ext cx="1846800" cy="3683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统一业务场景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0" y="0"/>
            <a:ext cx="184680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聚合流量运营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营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2870" y="845185"/>
            <a:ext cx="762000" cy="76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38575" y="1607185"/>
            <a:ext cx="835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algn="dist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zh-CN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营销</a:t>
            </a:r>
            <a:endParaRPr lang="zh-CN" sz="1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505585" y="1595120"/>
            <a:ext cx="23177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810760" y="1574800"/>
            <a:ext cx="23177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007870" y="1227455"/>
            <a:ext cx="12865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algn="dist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私域流量</a:t>
            </a:r>
            <a:endParaRPr 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6380" y="1227455"/>
            <a:ext cx="12865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algn="dist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公域流量</a:t>
            </a:r>
            <a:endParaRPr 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1943735" y="176212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公众号粉丝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43735" y="224853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支付流量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43735" y="273494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小程序流量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43735" y="322135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企业微信社群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43735" y="370776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小程序直播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262245" y="176212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朋友圈广告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62245" y="224853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面对面发券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262245" y="273494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主题发券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262245" y="322135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生态外流量</a:t>
            </a:r>
            <a:r>
              <a:rPr lang="en-US" altLang="zh-CN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62245" y="3707765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大平台流量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62245" y="4141470"/>
            <a:ext cx="1414780" cy="254000"/>
          </a:xfrm>
          <a:prstGeom prst="roundRect">
            <a:avLst>
              <a:gd name="adj" fmla="val 25239"/>
            </a:avLst>
          </a:prstGeom>
          <a:solidFill>
            <a:srgbClr val="00B0F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品牌流量</a:t>
            </a:r>
            <a:endParaRPr lang="zh-CN" altLang="en-US"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677025" y="3339465"/>
            <a:ext cx="29781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677025" y="3834765"/>
            <a:ext cx="29781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7035800" y="3150235"/>
            <a:ext cx="487045" cy="16954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抖音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53960" y="3150235"/>
            <a:ext cx="487045" cy="16954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快手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035800" y="3350260"/>
            <a:ext cx="1005205" cy="15938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实体广告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035800" y="3644900"/>
            <a:ext cx="1433195" cy="16954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游戏</a:t>
            </a:r>
            <a:r>
              <a:rPr lang="en-US" altLang="zh-CN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035800" y="3845560"/>
            <a:ext cx="468000" cy="15938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音乐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518400" y="3845560"/>
            <a:ext cx="468000" cy="15938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001000" y="3845560"/>
            <a:ext cx="468000" cy="159385"/>
          </a:xfrm>
          <a:prstGeom prst="roundRect">
            <a:avLst>
              <a:gd name="adj" fmla="val 25239"/>
            </a:avLst>
          </a:prstGeom>
          <a:solidFill>
            <a:srgbClr val="002060"/>
          </a:solidFill>
          <a:ln w="12700" cmpd="sng"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>
              <a:lnSpc>
                <a:spcPct val="110000"/>
              </a:lnSpc>
            </a:pPr>
            <a:r>
              <a:rPr lang="zh-CN" altLang="en-US" sz="9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endParaRPr lang="zh-CN" altLang="en-US" sz="9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7807_3*n_h_h_i*1_2_3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20187807_3*n_h_h_i*1_2_4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7807_3*n_h_h_i*1_2_2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7807_3*n_h_h_i*1_2_1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2"/>
  <p:tag name="KSO_WM_UNIT_ID" val="diagram20187807_3*n_h_h_i*1_2_6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0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3"/>
  <p:tag name="KSO_WM_UNIT_ID" val="diagram20187807_3*n_h_h_i*1_2_5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7807_3*n_i*1_1"/>
  <p:tag name="KSO_WM_TEMPLATE_CATEGORY" val="diagram"/>
  <p:tag name="KSO_WM_TEMPLATE_INDEX" val="2018780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7807_3*n_h_h_i*1_2_1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7807_3*n_h_h_f*1_2_1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187807_3*n_h_h_a*1_2_1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3"/>
  <p:tag name="KSO_WM_UNIT_ID" val="diagram20187807_3*n_i*1_3"/>
  <p:tag name="KSO_WM_TEMPLATE_CATEGORY" val="diagram"/>
  <p:tag name="KSO_WM_TEMPLATE_INDEX" val="2018780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187807_3*n_h_h_i*1_2_3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7807_3*n_h_h_f*1_2_3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187807_3*n_h_h_a*1_2_3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7807_3*n_h_h_i*1_2_5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7807_3*n_h_h_f*1_2_5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5_1"/>
  <p:tag name="KSO_WM_UNIT_ID" val="diagram20187807_3*n_h_h_a*1_2_5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2"/>
  <p:tag name="KSO_WM_UNIT_ID" val="diagram20187807_3*n_i*1_2"/>
  <p:tag name="KSO_WM_TEMPLATE_CATEGORY" val="diagram"/>
  <p:tag name="KSO_WM_TEMPLATE_INDEX" val="2018780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4"/>
  <p:tag name="KSO_WM_UNIT_ID" val="diagram20187807_3*n_i*1_4"/>
  <p:tag name="KSO_WM_TEMPLATE_CATEGORY" val="diagram"/>
  <p:tag name="KSO_WM_TEMPLATE_INDEX" val="2018780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187807_3*n_h_h_i*1_2_2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7807_3*n_h_h_f*1_2_2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187807_3*n_h_h_a*1_2_2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187807_3*n_h_h_i*1_2_4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7807_3*n_h_h_f*1_2_4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187807_3*n_h_h_a*1_2_4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1"/>
  <p:tag name="KSO_WM_UNIT_ID" val="diagram20187807_3*n_h_h_i*1_2_6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7807_3*n_h_h_f*1_2_6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6_1"/>
  <p:tag name="KSO_WM_UNIT_ID" val="diagram20187807_3*n_h_h_a*1_2_6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f"/>
  <p:tag name="KSO_WM_UNIT_INDEX" val="1_1_1"/>
  <p:tag name="KSO_WM_UNIT_ID" val="diagram20187807_3*n_h_f*1_1_1"/>
  <p:tag name="KSO_WM_TEMPLATE_CATEGORY" val="diagram"/>
  <p:tag name="KSO_WM_TEMPLATE_INDEX" val="20187807"/>
  <p:tag name="KSO_WM_UNIT_LAYERLEVEL" val="1_1_1"/>
  <p:tag name="KSO_WM_TAG_VERSION" val="1.0"/>
  <p:tag name="KSO_WM_BEAUTIFY_FLAG" val="#wm#"/>
  <p:tag name="KSO_WM_UNIT_PRESET_TEXT" val="添加标题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187807_3*n_h_h_i*1_2_1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7807_3*n_h_h_i*1_2_2_1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7807_3*n_h_h_i*1_2_3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7807_3*n_h_h_i*1_2_4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2"/>
  <p:tag name="KSO_WM_UNIT_ID" val="diagram20187807_3*n_h_h_i*1_2_5_2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6_3"/>
  <p:tag name="KSO_WM_UNIT_ID" val="diagram20187807_3*n_h_h_i*1_2_6_3"/>
  <p:tag name="KSO_WM_TEMPLATE_CATEGORY" val="diagram"/>
  <p:tag name="KSO_WM_TEMPLATE_INDEX" val="20187807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ISPRING_PRESENTATION_TITLE" val="111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WPS 演示</Application>
  <PresentationFormat>全屏显示(16:9)</PresentationFormat>
  <Paragraphs>190</Paragraphs>
  <Slides>15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黑体</vt:lpstr>
      <vt:lpstr>微软雅黑</vt:lpstr>
      <vt:lpstr>Wingdings</vt:lpstr>
      <vt:lpstr>Calibri</vt:lpstr>
      <vt:lpstr>方正姚体</vt:lpstr>
      <vt:lpstr>Lato Regular</vt:lpstr>
      <vt:lpstr>Roboto Th</vt:lpstr>
      <vt:lpstr>Segoe Print</vt:lpstr>
      <vt:lpstr>Arial Unicode MS</vt:lpstr>
      <vt:lpstr>等线</vt:lpstr>
      <vt:lpstr>等线 Light</vt:lpstr>
      <vt:lpstr>自定义设计版式</vt:lpstr>
      <vt:lpstr>1_自定义设计方案</vt:lpstr>
      <vt:lpstr>自定义设计方案</vt:lpstr>
      <vt:lpstr>数字中台赋能新零售</vt:lpstr>
      <vt:lpstr>传统零售企业数字中台实施——必要性</vt:lpstr>
      <vt:lpstr>PowerPoint 演示文稿</vt:lpstr>
      <vt:lpstr>PowerPoint 演示文稿</vt:lpstr>
      <vt:lpstr>PowerPoint 演示文稿</vt:lpstr>
      <vt:lpstr>利楚在商户数字化升级中——做了哪些尝试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我们的愿景——全力以赴助力山西零售企业数字化升级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Administrator</cp:lastModifiedBy>
  <cp:revision>2957</cp:revision>
  <dcterms:created xsi:type="dcterms:W3CDTF">2014-11-26T08:06:00Z</dcterms:created>
  <dcterms:modified xsi:type="dcterms:W3CDTF">2021-07-14T09:09:56Z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CED286B872264A08A90B7555C96F53C0</vt:lpwstr>
  </property>
</Properties>
</file>